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  <p:sldMasterId id="2147483770" r:id="rId2"/>
  </p:sldMasterIdLst>
  <p:notesMasterIdLst>
    <p:notesMasterId r:id="rId11"/>
  </p:notesMasterIdLst>
  <p:handoutMasterIdLst>
    <p:handoutMasterId r:id="rId12"/>
  </p:handoutMasterIdLst>
  <p:sldIdLst>
    <p:sldId id="256" r:id="rId3"/>
    <p:sldId id="331" r:id="rId4"/>
    <p:sldId id="322" r:id="rId5"/>
    <p:sldId id="326" r:id="rId6"/>
    <p:sldId id="329" r:id="rId7"/>
    <p:sldId id="327" r:id="rId8"/>
    <p:sldId id="332" r:id="rId9"/>
    <p:sldId id="325" r:id="rId10"/>
  </p:sldIdLst>
  <p:sldSz cx="9144000" cy="6858000" type="screen4x3"/>
  <p:notesSz cx="6731000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C873"/>
    <a:srgbClr val="F3534F"/>
    <a:srgbClr val="FCDE04"/>
    <a:srgbClr val="990000"/>
    <a:srgbClr val="FFFF99"/>
    <a:srgbClr val="FF3300"/>
    <a:srgbClr val="FFFF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4" autoAdjust="0"/>
    <p:restoredTop sz="96187" autoAdjust="0"/>
  </p:normalViewPr>
  <p:slideViewPr>
    <p:cSldViewPr snapToGrid="0">
      <p:cViewPr varScale="1">
        <p:scale>
          <a:sx n="100" d="100"/>
          <a:sy n="100" d="100"/>
        </p:scale>
        <p:origin x="8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1146" y="-84"/>
      </p:cViewPr>
      <p:guideLst>
        <p:guide orient="horz" pos="3109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7260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8A920BC-95C6-4041-A3CE-7223ED280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988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39775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4800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7260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2B7C482-BA4D-41BE-A428-338ED62D7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891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F95CFC6-F900-42D6-9411-44FC0537F55B}" type="slidenum">
              <a:rPr lang="ru-RU"/>
              <a:pPr>
                <a:spcBef>
                  <a:spcPct val="0"/>
                </a:spcBef>
              </a:pPr>
              <a:t>1</a:t>
            </a:fld>
            <a:endParaRPr lang="ru-RU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3424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7C482-BA4D-41BE-A428-338ED62D702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059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7C482-BA4D-41BE-A428-338ED62D702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92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7C482-BA4D-41BE-A428-338ED62D702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235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0A0839-7F55-4141-A60E-ADB354650256}" type="slidenum">
              <a:rPr lang="ru-RU" altLang="ru-RU" sz="1200" smtClean="0"/>
              <a:pPr/>
              <a:t>5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97205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7C482-BA4D-41BE-A428-338ED62D702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02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16350" y="9307513"/>
            <a:ext cx="29178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6" tIns="45969" rIns="91936" bIns="4596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16317EC-3608-49DF-BEBF-A2FA6B50593D}" type="slidenum">
              <a:rPr lang="ru-RU" altLang="ru-RU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1472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248FFE5-D7F5-4548-B45A-91B1EFA87AB6}" type="slidenum">
              <a:rPr lang="ru-RU"/>
              <a:pPr>
                <a:spcBef>
                  <a:spcPct val="0"/>
                </a:spcBef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5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8EFE0-B4E2-4243-95A1-5BFC2DCDCB9C}" type="datetime1">
              <a:rPr lang="ru-RU" smtClean="0"/>
              <a:t>26.02.2016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565EC3-AB4C-4A1A-935A-F98565D71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956614"/>
      </p:ext>
    </p:extLst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C5460-2562-4B6C-9CB2-815CA02617A9}" type="datetime1">
              <a:rPr lang="ru-RU" smtClean="0"/>
              <a:t>26.02.2016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95AB4E-FCA8-43E0-89A2-4C2BEBA1A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30203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AD02C-4768-4006-9203-F38272FDDE1E}" type="datetime1">
              <a:rPr lang="ru-RU" smtClean="0"/>
              <a:t>26.02.2016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1E17B8-8C45-436A-95D0-2FB46AC61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189551"/>
      </p:ext>
    </p:extLst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DA10B-0F4E-4220-9587-4ACA83F22D82}" type="datetime1">
              <a:rPr lang="ru-RU" smtClean="0"/>
              <a:t>26.02.2016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9505B-7258-4483-A7FE-BBF8891BA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326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EBEC6-435A-43D1-B5C9-FA27F150E477}" type="datetime1">
              <a:rPr lang="ru-RU">
                <a:solidFill>
                  <a:srgbClr val="000000"/>
                </a:solidFill>
              </a:rPr>
              <a:pPr>
                <a:defRPr/>
              </a:pPr>
              <a:t>26.02.2016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75257-9E35-4B2D-A492-4C7634D4875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9370"/>
      </p:ext>
    </p:extLst>
  </p:cSld>
  <p:clrMapOvr>
    <a:masterClrMapping/>
  </p:clrMapOvr>
  <p:transition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37765-985D-4BBD-BBD1-5BA2B74B1AF5}" type="datetime1">
              <a:rPr lang="ru-RU">
                <a:solidFill>
                  <a:srgbClr val="000000"/>
                </a:solidFill>
              </a:rPr>
              <a:pPr>
                <a:defRPr/>
              </a:pPr>
              <a:t>26.02.2016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1DA78-F02E-49A4-8461-DF7496DF0B8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40918"/>
      </p:ext>
    </p:extLst>
  </p:cSld>
  <p:clrMapOvr>
    <a:masterClrMapping/>
  </p:clrMapOvr>
  <p:transition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5E4DC-E7E9-440A-8D55-D3D04F6D736D}" type="datetime1">
              <a:rPr lang="ru-RU">
                <a:solidFill>
                  <a:srgbClr val="000000"/>
                </a:solidFill>
              </a:rPr>
              <a:pPr>
                <a:defRPr/>
              </a:pPr>
              <a:t>26.02.2016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66F92-B82E-4D33-A025-8989B04CDC8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33345"/>
      </p:ext>
    </p:extLst>
  </p:cSld>
  <p:clrMapOvr>
    <a:masterClrMapping/>
  </p:clrMapOvr>
  <p:transition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04F3-D910-44A7-A9AB-1DB09B4FFEAF}" type="datetime1">
              <a:rPr lang="ru-RU">
                <a:solidFill>
                  <a:srgbClr val="000000"/>
                </a:solidFill>
              </a:rPr>
              <a:pPr>
                <a:defRPr/>
              </a:pPr>
              <a:t>26.02.2016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39A1-894B-4FED-81BC-E5AB484875F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86609"/>
      </p:ext>
    </p:extLst>
  </p:cSld>
  <p:clrMapOvr>
    <a:masterClrMapping/>
  </p:clrMapOvr>
  <p:transition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696A7-CF55-4F82-BE2C-BCC3998333E8}" type="datetime1">
              <a:rPr lang="ru-RU">
                <a:solidFill>
                  <a:srgbClr val="000000"/>
                </a:solidFill>
              </a:rPr>
              <a:pPr>
                <a:defRPr/>
              </a:pPr>
              <a:t>26.02.2016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DC7D6-9C1A-457D-9B8C-F2D8F2E5500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65033"/>
      </p:ext>
    </p:extLst>
  </p:cSld>
  <p:clrMapOvr>
    <a:masterClrMapping/>
  </p:clrMapOvr>
  <p:transition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18467-DF08-4D1C-890E-051AC23BEC5A}" type="datetime1">
              <a:rPr lang="ru-RU">
                <a:solidFill>
                  <a:srgbClr val="000000"/>
                </a:solidFill>
              </a:rPr>
              <a:pPr>
                <a:defRPr/>
              </a:pPr>
              <a:t>26.02.2016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B0B83-E54D-433D-B583-25E0F6B898D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60947"/>
      </p:ext>
    </p:extLst>
  </p:cSld>
  <p:clrMapOvr>
    <a:masterClrMapping/>
  </p:clrMapOvr>
  <p:transition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40E2B-086D-4541-A0B2-7000B3510B9D}" type="datetime1">
              <a:rPr lang="ru-RU">
                <a:solidFill>
                  <a:srgbClr val="000000"/>
                </a:solidFill>
              </a:rPr>
              <a:pPr>
                <a:defRPr/>
              </a:pPr>
              <a:t>26.02.2016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E5FF0-B964-452D-B2D9-081EBFC1288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03470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FCC00-2F4C-4BF5-A923-F72F67A75198}" type="datetime1">
              <a:rPr lang="ru-RU" smtClean="0"/>
              <a:t>26.02.2016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1742B5-A34E-48C0-9A84-E8B4D229F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377062"/>
      </p:ext>
    </p:extLst>
  </p:cSld>
  <p:clrMapOvr>
    <a:masterClrMapping/>
  </p:clrMapOvr>
  <p:transition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C1CE6-46AD-4B40-BB4D-74BD474BAC2B}" type="datetime1">
              <a:rPr lang="ru-RU">
                <a:solidFill>
                  <a:srgbClr val="000000"/>
                </a:solidFill>
              </a:rPr>
              <a:pPr>
                <a:defRPr/>
              </a:pPr>
              <a:t>26.02.2016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7461D-55BA-40DD-A538-C72B62197AB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64420"/>
      </p:ext>
    </p:extLst>
  </p:cSld>
  <p:clrMapOvr>
    <a:masterClrMapping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4231C-E582-49AE-9C59-7807D4390365}" type="datetime1">
              <a:rPr lang="ru-RU">
                <a:solidFill>
                  <a:srgbClr val="000000"/>
                </a:solidFill>
              </a:rPr>
              <a:pPr>
                <a:defRPr/>
              </a:pPr>
              <a:t>26.02.2016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CC349-4E66-4208-B032-43D50772D5A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62548"/>
      </p:ext>
    </p:extLst>
  </p:cSld>
  <p:clrMapOvr>
    <a:masterClrMapping/>
  </p:clrMapOvr>
  <p:transition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FB512-9C49-4384-B043-25DCF9A59AAA}" type="datetime1">
              <a:rPr lang="ru-RU">
                <a:solidFill>
                  <a:srgbClr val="000000"/>
                </a:solidFill>
              </a:rPr>
              <a:pPr>
                <a:defRPr/>
              </a:pPr>
              <a:t>26.02.2016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7F75-4914-46E1-9319-0A259230E10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09341"/>
      </p:ext>
    </p:extLst>
  </p:cSld>
  <p:clrMapOvr>
    <a:masterClrMapping/>
  </p:clrMapOvr>
  <p:transition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65EFA-964D-4E16-BB46-8FDC907896D3}" type="datetime1">
              <a:rPr lang="ru-RU">
                <a:solidFill>
                  <a:srgbClr val="000000"/>
                </a:solidFill>
              </a:rPr>
              <a:pPr>
                <a:defRPr/>
              </a:pPr>
              <a:t>26.02.2016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98656-6AD0-423D-813F-96B337B22F0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8475"/>
      </p:ext>
    </p:extLst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FDBA4-3CBE-4319-8B1A-6D09524F85BC}" type="datetime1">
              <a:rPr lang="ru-RU" smtClean="0"/>
              <a:t>26.02.2016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3951FB-E006-4A34-A853-3B18F8B88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647006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FDDC-01B5-45A7-949B-25F3563D99BE}" type="datetime1">
              <a:rPr lang="ru-RU" smtClean="0"/>
              <a:t>26.02.2016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703DF2-DE6F-4539-A40A-5E4826C43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55266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D2E92-E21D-4FCF-90EB-0DF3F162F429}" type="datetime1">
              <a:rPr lang="ru-RU" smtClean="0"/>
              <a:t>26.02.2016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3B7B2D-BA72-491E-B863-DBDC3E015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83436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BD307-6D32-4BF7-8D99-628AFE860BB3}" type="datetime1">
              <a:rPr lang="ru-RU" smtClean="0"/>
              <a:t>26.02.2016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4B2340-55D8-4110-A5BF-C38BC581D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162088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0643D-34D5-48B5-8313-E92724434930}" type="datetime1">
              <a:rPr lang="ru-RU" smtClean="0"/>
              <a:t>26.02.2016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EF19A1-7433-407F-94BB-535B3CBA5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336471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CB989-16BD-44FD-B3D1-A871973671E8}" type="datetime1">
              <a:rPr lang="ru-RU" smtClean="0"/>
              <a:t>26.02.2016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62877E-58AB-4867-A64B-D909E6881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381634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09856-3299-46AE-946A-FD232C6A57B7}" type="datetime1">
              <a:rPr lang="ru-RU" smtClean="0"/>
              <a:t>26.02.2016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5EFF5D-6F94-42CE-B2C3-919E01278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536094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DCE1AFD-174F-48F9-894D-F6A38701D08B}" type="datetime1">
              <a:rPr lang="ru-RU" smtClean="0"/>
              <a:t>26.02.2016</a:t>
            </a:fld>
            <a:endParaRPr lang="ru-RU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mtClean="0"/>
            </a:lvl1pPr>
          </a:lstStyle>
          <a:p>
            <a:pPr>
              <a:defRPr/>
            </a:pPr>
            <a:fld id="{08E92935-D918-4167-AB22-1018112FE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58" r:id="rId1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812154E-6C01-4D6C-B455-7B37E9ACE224}" type="datetime1">
              <a:rPr lang="ru-RU">
                <a:solidFill>
                  <a:srgbClr val="000000"/>
                </a:solidFill>
              </a:rPr>
              <a:pPr>
                <a:defRPr/>
              </a:pPr>
              <a:t>26.02.2016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11CAFFD4-1501-41A1-A230-28FC7F42B91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4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spd="med">
    <p:strips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0"/>
          <p:cNvGrpSpPr>
            <a:grpSpLocks/>
          </p:cNvGrpSpPr>
          <p:nvPr/>
        </p:nvGrpSpPr>
        <p:grpSpPr bwMode="auto">
          <a:xfrm>
            <a:off x="0" y="-14020"/>
            <a:ext cx="9144000" cy="1191731"/>
            <a:chOff x="0" y="0"/>
            <a:chExt cx="9144000" cy="1493838"/>
          </a:xfrm>
        </p:grpSpPr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1752600" y="400271"/>
              <a:ext cx="5472113" cy="461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Администрация Тверской области</a:t>
              </a:r>
              <a:endPara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16393" name="Group 9"/>
            <p:cNvGrpSpPr>
              <a:grpSpLocks/>
            </p:cNvGrpSpPr>
            <p:nvPr/>
          </p:nvGrpSpPr>
          <p:grpSpPr bwMode="auto">
            <a:xfrm>
              <a:off x="0" y="0"/>
              <a:ext cx="9144000" cy="1493838"/>
              <a:chOff x="0" y="0"/>
              <a:chExt cx="9144000" cy="1493838"/>
            </a:xfrm>
          </p:grpSpPr>
          <p:pic>
            <p:nvPicPr>
              <p:cNvPr id="16397" name="Picture 15" descr="22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1493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8" name="Picture 15" descr="22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00"/>
              <a:stretch>
                <a:fillRect/>
              </a:stretch>
            </p:blipFill>
            <p:spPr bwMode="auto">
              <a:xfrm>
                <a:off x="0" y="0"/>
                <a:ext cx="1600200" cy="1493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395" name="Picture 15" descr="2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00" b="79596"/>
            <a:stretch>
              <a:fillRect/>
            </a:stretch>
          </p:blipFill>
          <p:spPr bwMode="auto">
            <a:xfrm>
              <a:off x="142240" y="0"/>
              <a:ext cx="1600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13" descr="logo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87" y="0"/>
              <a:ext cx="979640" cy="1492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560513" y="333375"/>
            <a:ext cx="71278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6388" name="Прямоугольник 12"/>
          <p:cNvSpPr>
            <a:spLocks noChangeArrowheads="1"/>
          </p:cNvSpPr>
          <p:nvPr/>
        </p:nvSpPr>
        <p:spPr bwMode="auto">
          <a:xfrm>
            <a:off x="393699" y="2347989"/>
            <a:ext cx="86518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99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 развитии туристской отрасли </a:t>
            </a:r>
            <a:endParaRPr lang="ru-RU" altLang="ru-RU" sz="2800" b="1" dirty="0" smtClean="0">
              <a:solidFill>
                <a:srgbClr val="99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99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altLang="ru-RU" sz="2800" b="1" dirty="0">
                <a:solidFill>
                  <a:srgbClr val="99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Тверской </a:t>
            </a:r>
            <a:r>
              <a:rPr lang="ru-RU" altLang="ru-RU" sz="2800" b="1" dirty="0" smtClean="0">
                <a:solidFill>
                  <a:srgbClr val="99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области</a:t>
            </a:r>
            <a:endParaRPr lang="ru-RU" sz="2800" b="1" u="sng" dirty="0">
              <a:solidFill>
                <a:srgbClr val="99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89" name="Прямоугольник 13"/>
          <p:cNvSpPr>
            <a:spLocks noChangeArrowheads="1"/>
          </p:cNvSpPr>
          <p:nvPr/>
        </p:nvSpPr>
        <p:spPr bwMode="auto">
          <a:xfrm>
            <a:off x="393699" y="5182028"/>
            <a:ext cx="86518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b="1" i="1" dirty="0">
                <a:solidFill>
                  <a:srgbClr val="99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Докладчик: </a:t>
            </a:r>
            <a:r>
              <a:rPr lang="ru-RU" sz="1600" b="1" dirty="0" smtClean="0">
                <a:solidFill>
                  <a:srgbClr val="99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Смирнов </a:t>
            </a:r>
            <a:r>
              <a:rPr lang="ru-RU" sz="1600" b="1" dirty="0" err="1" smtClean="0">
                <a:solidFill>
                  <a:srgbClr val="99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И.Н</a:t>
            </a:r>
            <a:r>
              <a:rPr lang="ru-RU" sz="1600" b="1" dirty="0" smtClean="0">
                <a:solidFill>
                  <a:srgbClr val="99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.,  главный консультант отдела развития туристической отрасли Министерство </a:t>
            </a:r>
            <a:r>
              <a:rPr lang="ru-RU" sz="1600" b="1" dirty="0" smtClean="0">
                <a:solidFill>
                  <a:srgbClr val="99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экономического развития </a:t>
            </a:r>
            <a:r>
              <a:rPr lang="ru-RU" sz="1600" b="1" dirty="0" smtClean="0">
                <a:solidFill>
                  <a:srgbClr val="99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Тверской </a:t>
            </a:r>
            <a:r>
              <a:rPr lang="ru-RU" sz="1600" b="1" dirty="0" smtClean="0">
                <a:solidFill>
                  <a:srgbClr val="99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области</a:t>
            </a:r>
            <a:r>
              <a:rPr lang="ru-RU" sz="1800" b="1" dirty="0">
                <a:solidFill>
                  <a:srgbClr val="99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99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latin typeface="Calibri" panose="020F0502020204030204" pitchFamily="34" charset="0"/>
            </a:endParaRPr>
          </a:p>
        </p:txBody>
      </p:sp>
      <p:sp>
        <p:nvSpPr>
          <p:cNvPr id="16390" name="Прямоугольник 15"/>
          <p:cNvSpPr>
            <a:spLocks noChangeArrowheads="1"/>
          </p:cNvSpPr>
          <p:nvPr/>
        </p:nvSpPr>
        <p:spPr bwMode="auto">
          <a:xfrm>
            <a:off x="4154488" y="6142038"/>
            <a:ext cx="1130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200" b="1" dirty="0" smtClean="0">
                <a:solidFill>
                  <a:srgbClr val="990000"/>
                </a:solidFill>
                <a:latin typeface="Calibri" panose="020F0502020204030204" pitchFamily="34" charset="0"/>
              </a:rPr>
              <a:t>27.02.2016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200" b="1" dirty="0" smtClean="0">
                <a:solidFill>
                  <a:srgbClr val="990000"/>
                </a:solidFill>
                <a:latin typeface="Calibri" panose="020F0502020204030204" pitchFamily="34" charset="0"/>
              </a:rPr>
              <a:t>Тверь</a:t>
            </a:r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0522" y="74034"/>
            <a:ext cx="6598227" cy="830997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Министерство экономического развития Тверской области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0" y="-25975"/>
            <a:ext cx="9144000" cy="1191731"/>
            <a:chOff x="0" y="0"/>
            <a:chExt cx="9144000" cy="1493838"/>
          </a:xfrm>
        </p:grpSpPr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1752600" y="400271"/>
              <a:ext cx="5472113" cy="461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Администрация Тверской области</a:t>
              </a:r>
              <a:endPara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22" name="Group 9"/>
            <p:cNvGrpSpPr>
              <a:grpSpLocks/>
            </p:cNvGrpSpPr>
            <p:nvPr/>
          </p:nvGrpSpPr>
          <p:grpSpPr bwMode="auto">
            <a:xfrm>
              <a:off x="0" y="0"/>
              <a:ext cx="9144000" cy="1493838"/>
              <a:chOff x="0" y="0"/>
              <a:chExt cx="9144000" cy="1493838"/>
            </a:xfrm>
          </p:grpSpPr>
          <p:pic>
            <p:nvPicPr>
              <p:cNvPr id="26" name="Picture 15" descr="22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1493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15" descr="22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00"/>
              <a:stretch>
                <a:fillRect/>
              </a:stretch>
            </p:blipFill>
            <p:spPr bwMode="auto">
              <a:xfrm>
                <a:off x="0" y="0"/>
                <a:ext cx="1600200" cy="1493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" name="Picture 15" descr="2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00" b="79596"/>
            <a:stretch>
              <a:fillRect/>
            </a:stretch>
          </p:blipFill>
          <p:spPr bwMode="auto">
            <a:xfrm>
              <a:off x="142240" y="0"/>
              <a:ext cx="1600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logo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87" y="0"/>
              <a:ext cx="979640" cy="1492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Прямоугольник 27"/>
          <p:cNvSpPr/>
          <p:nvPr/>
        </p:nvSpPr>
        <p:spPr>
          <a:xfrm>
            <a:off x="621946" y="174501"/>
            <a:ext cx="8148556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Стратегия развития туризма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240" y="1867608"/>
            <a:ext cx="4522293" cy="81560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50" dirty="0" smtClean="0"/>
              <a:t>Стратегия развития туризма</a:t>
            </a:r>
            <a:r>
              <a:rPr lang="en-US" sz="1350" dirty="0" smtClean="0"/>
              <a:t> </a:t>
            </a:r>
            <a:r>
              <a:rPr lang="ru-RU" sz="1350" dirty="0" smtClean="0"/>
              <a:t>в Российской </a:t>
            </a:r>
            <a:r>
              <a:rPr lang="ru-RU" sz="1350" dirty="0"/>
              <a:t>Федерации </a:t>
            </a:r>
            <a:endParaRPr lang="ru-RU" sz="1350" dirty="0" smtClean="0"/>
          </a:p>
          <a:p>
            <a:pPr algn="ctr"/>
            <a:r>
              <a:rPr lang="ru-RU" sz="1350" dirty="0" smtClean="0"/>
              <a:t>на </a:t>
            </a:r>
            <a:r>
              <a:rPr lang="ru-RU" sz="1350" dirty="0"/>
              <a:t>период до 2020 </a:t>
            </a:r>
            <a:r>
              <a:rPr lang="ru-RU" sz="1350" dirty="0" smtClean="0"/>
              <a:t>года,</a:t>
            </a:r>
          </a:p>
          <a:p>
            <a:pPr algn="ctr"/>
            <a:r>
              <a:rPr lang="ru-RU" sz="1000" dirty="0" smtClean="0"/>
              <a:t>распоряжение </a:t>
            </a:r>
            <a:r>
              <a:rPr lang="ru-RU" sz="1000" dirty="0"/>
              <a:t>Правительства Российской Федерации </a:t>
            </a:r>
            <a:endParaRPr lang="ru-RU" sz="1000" dirty="0" smtClean="0"/>
          </a:p>
          <a:p>
            <a:pPr algn="ctr"/>
            <a:r>
              <a:rPr lang="ru-RU" sz="1000" dirty="0" smtClean="0"/>
              <a:t>от </a:t>
            </a:r>
            <a:r>
              <a:rPr lang="ru-RU" sz="1000" dirty="0"/>
              <a:t>31.05.2014 № </a:t>
            </a:r>
            <a:r>
              <a:rPr lang="ru-RU" sz="1000" dirty="0" smtClean="0"/>
              <a:t>941-р</a:t>
            </a:r>
            <a:endParaRPr lang="ru-RU" sz="1000" dirty="0"/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573838"/>
            <a:ext cx="213360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51577" y="1867608"/>
            <a:ext cx="4182110" cy="815608"/>
          </a:xfrm>
          <a:prstGeom prst="rect">
            <a:avLst/>
          </a:prstGeom>
          <a:solidFill>
            <a:srgbClr val="F3534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50" dirty="0" smtClean="0"/>
              <a:t>Стратегия развития туризма в </a:t>
            </a:r>
            <a:r>
              <a:rPr lang="ru-RU" sz="1350" dirty="0"/>
              <a:t>Тверской области </a:t>
            </a:r>
            <a:endParaRPr lang="ru-RU" sz="1350" dirty="0" smtClean="0"/>
          </a:p>
          <a:p>
            <a:pPr algn="ctr"/>
            <a:r>
              <a:rPr lang="ru-RU" sz="1350" dirty="0" smtClean="0"/>
              <a:t>на </a:t>
            </a:r>
            <a:r>
              <a:rPr lang="ru-RU" sz="1350" dirty="0"/>
              <a:t>период до 2020 </a:t>
            </a:r>
            <a:r>
              <a:rPr lang="ru-RU" sz="1350" dirty="0" smtClean="0"/>
              <a:t>года,</a:t>
            </a:r>
          </a:p>
          <a:p>
            <a:pPr algn="ctr"/>
            <a:r>
              <a:rPr lang="ru-RU" sz="1000" dirty="0" smtClean="0"/>
              <a:t>распоряжение </a:t>
            </a:r>
            <a:r>
              <a:rPr lang="ru-RU" sz="1000" dirty="0"/>
              <a:t>Правительства Тверской области </a:t>
            </a:r>
            <a:endParaRPr lang="ru-RU" sz="1000" dirty="0" smtClean="0"/>
          </a:p>
          <a:p>
            <a:pPr algn="ctr"/>
            <a:r>
              <a:rPr lang="ru-RU" sz="1000" dirty="0" smtClean="0"/>
              <a:t>от </a:t>
            </a:r>
            <a:r>
              <a:rPr lang="ru-RU" sz="1000" dirty="0"/>
              <a:t>26.02.2013 № 80-рп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4837" y="1210254"/>
            <a:ext cx="7934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"/>
              </a:rPr>
              <a:t>Основные направления и механизмы решения задач развития </a:t>
            </a:r>
            <a:r>
              <a:rPr lang="ru-RU" dirty="0" smtClean="0">
                <a:latin typeface=""/>
              </a:rPr>
              <a:t>туризма </a:t>
            </a:r>
          </a:p>
          <a:p>
            <a:pPr algn="ctr"/>
            <a:r>
              <a:rPr lang="ru-RU" dirty="0" smtClean="0">
                <a:latin typeface=""/>
              </a:rPr>
              <a:t>в Российской Федерации и Тверской области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46887" y="3116424"/>
            <a:ext cx="4101288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/>
            <a:r>
              <a:rPr lang="ru-RU" sz="1100" dirty="0" smtClean="0"/>
              <a:t>1. Развитие </a:t>
            </a:r>
            <a:r>
              <a:rPr lang="ru-RU" sz="1100" dirty="0"/>
              <a:t>туристской инфраструктуры и </a:t>
            </a:r>
            <a:r>
              <a:rPr lang="ru-RU" sz="1100" dirty="0" smtClean="0"/>
              <a:t>формирование</a:t>
            </a:r>
          </a:p>
          <a:p>
            <a:pPr marL="95250" indent="-95250"/>
            <a:r>
              <a:rPr lang="ru-RU" sz="1100" dirty="0" smtClean="0"/>
              <a:t>	доступной </a:t>
            </a:r>
            <a:r>
              <a:rPr lang="ru-RU" sz="1100" dirty="0"/>
              <a:t>и комфортной туристской </a:t>
            </a:r>
            <a:r>
              <a:rPr lang="ru-RU" sz="1100" dirty="0" smtClean="0"/>
              <a:t>среды</a:t>
            </a:r>
          </a:p>
          <a:p>
            <a:pPr marL="95250" indent="-95250"/>
            <a:endParaRPr lang="ru-RU" sz="800" dirty="0"/>
          </a:p>
          <a:p>
            <a:pPr marL="95250" indent="-95250"/>
            <a:r>
              <a:rPr lang="ru-RU" sz="1100" dirty="0" smtClean="0"/>
              <a:t>2</a:t>
            </a:r>
            <a:r>
              <a:rPr lang="ru-RU" sz="1100" dirty="0"/>
              <a:t>. Повышение качества и конкурентоспособности туристского продукта на внутреннем и мировом рынках </a:t>
            </a:r>
          </a:p>
          <a:p>
            <a:pPr marL="95250" indent="-95250"/>
            <a:endParaRPr lang="ru-RU" sz="800" dirty="0"/>
          </a:p>
          <a:p>
            <a:pPr marL="95250" indent="-95250"/>
            <a:r>
              <a:rPr lang="ru-RU" sz="1100" dirty="0"/>
              <a:t>3. Реализация и усиление социальной роли туризма </a:t>
            </a:r>
          </a:p>
          <a:p>
            <a:pPr marL="95250" indent="-95250"/>
            <a:endParaRPr lang="ru-RU" sz="800" dirty="0"/>
          </a:p>
          <a:p>
            <a:pPr marL="95250" indent="-95250"/>
            <a:r>
              <a:rPr lang="ru-RU" sz="1100" dirty="0"/>
              <a:t>4. Повышение эффективности системы управления и статистического учета в сфере туризма для обеспечения социально-экономического развития и роста качества жизни населения регионов</a:t>
            </a:r>
          </a:p>
          <a:p>
            <a:pPr marL="95250" indent="-95250"/>
            <a:endParaRPr lang="ru-RU" sz="800" dirty="0"/>
          </a:p>
          <a:p>
            <a:pPr marL="95250" indent="-95250"/>
            <a:r>
              <a:rPr lang="ru-RU" sz="1100" dirty="0"/>
              <a:t>5. Комплексное обеспечение безопасности туристской деятельности </a:t>
            </a:r>
          </a:p>
          <a:p>
            <a:pPr marL="95250" indent="-95250">
              <a:buFontTx/>
              <a:buChar char="-"/>
            </a:pPr>
            <a:endParaRPr lang="ru-RU" sz="800" dirty="0"/>
          </a:p>
          <a:p>
            <a:pPr marL="95250" indent="-95250"/>
            <a:r>
              <a:rPr lang="ru-RU" sz="1100" dirty="0"/>
              <a:t>6. Продвижение туристского продукта на внутреннем и международном рынках </a:t>
            </a:r>
          </a:p>
          <a:p>
            <a:pPr marL="95250" indent="-95250">
              <a:buFontTx/>
              <a:buChar char="-"/>
            </a:pPr>
            <a:endParaRPr lang="ru-RU" sz="800" dirty="0"/>
          </a:p>
        </p:txBody>
      </p:sp>
      <p:sp>
        <p:nvSpPr>
          <p:cNvPr id="24" name="TextBox 23"/>
          <p:cNvSpPr txBox="1"/>
          <p:nvPr/>
        </p:nvSpPr>
        <p:spPr>
          <a:xfrm>
            <a:off x="4851577" y="2817350"/>
            <a:ext cx="428688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/>
            <a:r>
              <a:rPr lang="ru-RU" sz="1100" dirty="0" smtClean="0"/>
              <a:t>1. Создание </a:t>
            </a:r>
            <a:r>
              <a:rPr lang="ru-RU" sz="1100" dirty="0"/>
              <a:t>условий для эффективного развития </a:t>
            </a:r>
            <a:r>
              <a:rPr lang="ru-RU" sz="1100" dirty="0" smtClean="0"/>
              <a:t>туризма в регионе</a:t>
            </a:r>
          </a:p>
          <a:p>
            <a:pPr marL="85725" indent="-85725"/>
            <a:endParaRPr lang="ru-RU" sz="800" dirty="0" smtClean="0"/>
          </a:p>
          <a:p>
            <a:pPr marL="85725" indent="-85725"/>
            <a:r>
              <a:rPr lang="ru-RU" sz="1100" dirty="0" smtClean="0"/>
              <a:t>2. Развитие </a:t>
            </a:r>
            <a:r>
              <a:rPr lang="ru-RU" sz="1100" dirty="0"/>
              <a:t>и совершенствование туристской инфраструктуры </a:t>
            </a:r>
            <a:r>
              <a:rPr lang="ru-RU" sz="1100" dirty="0" smtClean="0"/>
              <a:t>и </a:t>
            </a:r>
            <a:r>
              <a:rPr lang="ru-RU" sz="1100" dirty="0"/>
              <a:t>приближение ее к уровню международных требований</a:t>
            </a:r>
          </a:p>
          <a:p>
            <a:pPr marL="85725" indent="-85725"/>
            <a:endParaRPr lang="ru-RU" sz="800" dirty="0"/>
          </a:p>
          <a:p>
            <a:pPr marL="85725" indent="-85725"/>
            <a:r>
              <a:rPr lang="ru-RU" sz="1100" dirty="0" smtClean="0"/>
              <a:t>3. Налаживание </a:t>
            </a:r>
            <a:r>
              <a:rPr lang="ru-RU" sz="1100" dirty="0"/>
              <a:t>межотраслевого, межбюджетного и иного взаимодействия всех заинтересованных сторон по развитию туризма на территории </a:t>
            </a:r>
            <a:r>
              <a:rPr lang="ru-RU" sz="1100" dirty="0" smtClean="0"/>
              <a:t>региона, </a:t>
            </a:r>
            <a:r>
              <a:rPr lang="ru-RU" sz="1100" dirty="0"/>
              <a:t>в том числе с использованием кластерного подхода</a:t>
            </a:r>
            <a:r>
              <a:rPr lang="ru-RU" sz="1100" dirty="0" smtClean="0"/>
              <a:t> </a:t>
            </a:r>
          </a:p>
          <a:p>
            <a:pPr marL="85725" indent="-85725"/>
            <a:endParaRPr lang="ru-RU" sz="800" dirty="0"/>
          </a:p>
          <a:p>
            <a:pPr marL="85725" indent="-85725"/>
            <a:r>
              <a:rPr lang="ru-RU" sz="1100" dirty="0" smtClean="0"/>
              <a:t>4. Формирование </a:t>
            </a:r>
            <a:r>
              <a:rPr lang="ru-RU" sz="1100" dirty="0"/>
              <a:t>конкурентоспособного туристского </a:t>
            </a:r>
            <a:r>
              <a:rPr lang="ru-RU" sz="1100" dirty="0" smtClean="0"/>
              <a:t>продукта</a:t>
            </a:r>
          </a:p>
          <a:p>
            <a:pPr marL="85725" indent="-85725"/>
            <a:endParaRPr lang="ru-RU" sz="800" dirty="0" smtClean="0"/>
          </a:p>
          <a:p>
            <a:pPr marL="85725" indent="-85725"/>
            <a:r>
              <a:rPr lang="ru-RU" sz="1100" dirty="0" smtClean="0"/>
              <a:t>5. Продвижение региона на </a:t>
            </a:r>
            <a:r>
              <a:rPr lang="ru-RU" sz="1100" dirty="0"/>
              <a:t>российском и международном туристских рынках, обеспечивающее позитивный имидж и узнаваемость </a:t>
            </a:r>
            <a:r>
              <a:rPr lang="ru-RU" sz="1100" dirty="0" smtClean="0"/>
              <a:t>области </a:t>
            </a:r>
            <a:r>
              <a:rPr lang="ru-RU" sz="1100" dirty="0"/>
              <a:t>как туристской </a:t>
            </a:r>
            <a:r>
              <a:rPr lang="ru-RU" sz="1100" dirty="0" err="1"/>
              <a:t>дестинации</a:t>
            </a:r>
            <a:r>
              <a:rPr lang="ru-RU" sz="1100" dirty="0" smtClean="0"/>
              <a:t> </a:t>
            </a:r>
          </a:p>
          <a:p>
            <a:pPr marL="85725" indent="-85725"/>
            <a:endParaRPr lang="ru-RU" sz="800" dirty="0" smtClean="0"/>
          </a:p>
          <a:p>
            <a:pPr marL="85725" indent="-85725"/>
            <a:r>
              <a:rPr lang="ru-RU" sz="1100" dirty="0" smtClean="0"/>
              <a:t>6. Содействие </a:t>
            </a:r>
            <a:r>
              <a:rPr lang="ru-RU" sz="1100" dirty="0"/>
              <a:t>развитию </a:t>
            </a:r>
            <a:r>
              <a:rPr lang="ru-RU" sz="1100" dirty="0" smtClean="0"/>
              <a:t>взаимовыгодных межрегиональных и </a:t>
            </a:r>
            <a:r>
              <a:rPr lang="ru-RU" sz="1100" dirty="0"/>
              <a:t>международных связей в сфере </a:t>
            </a:r>
            <a:r>
              <a:rPr lang="ru-RU" sz="1100" dirty="0" smtClean="0"/>
              <a:t>туризма</a:t>
            </a:r>
          </a:p>
          <a:p>
            <a:pPr marL="85725" indent="-85725"/>
            <a:endParaRPr lang="ru-RU" sz="800" dirty="0"/>
          </a:p>
          <a:p>
            <a:pPr marL="85725" indent="-85725"/>
            <a:r>
              <a:rPr lang="ru-RU" sz="1100" dirty="0" smtClean="0"/>
              <a:t>7. Повышение </a:t>
            </a:r>
            <a:r>
              <a:rPr lang="ru-RU" sz="1100" dirty="0"/>
              <a:t>качества оказания туристских и сопутствующих </a:t>
            </a:r>
            <a:r>
              <a:rPr lang="ru-RU" sz="1100" dirty="0" smtClean="0"/>
              <a:t>услуг</a:t>
            </a:r>
          </a:p>
          <a:p>
            <a:pPr marL="85725" indent="-85725"/>
            <a:endParaRPr lang="ru-RU" sz="800" dirty="0" smtClean="0"/>
          </a:p>
          <a:p>
            <a:pPr marL="85725" indent="-85725"/>
            <a:r>
              <a:rPr lang="ru-RU" sz="1100" dirty="0" smtClean="0"/>
              <a:t>8. Научное </a:t>
            </a:r>
            <a:r>
              <a:rPr lang="ru-RU" sz="1100" dirty="0"/>
              <a:t>обеспечение туристской деятельности</a:t>
            </a:r>
            <a:endParaRPr lang="ru-RU" sz="1100" dirty="0" smtClean="0"/>
          </a:p>
        </p:txBody>
      </p:sp>
    </p:spTree>
    <p:extLst>
      <p:ext uri="{BB962C8B-B14F-4D97-AF65-F5344CB8AC3E}">
        <p14:creationId xmlns:p14="http://schemas.microsoft.com/office/powerpoint/2010/main" val="104814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0" y="-25975"/>
            <a:ext cx="9144000" cy="1191731"/>
            <a:chOff x="0" y="0"/>
            <a:chExt cx="9144000" cy="1493838"/>
          </a:xfrm>
        </p:grpSpPr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1752600" y="400271"/>
              <a:ext cx="5472113" cy="461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Администрация Тверской области</a:t>
              </a:r>
              <a:endPara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22" name="Group 9"/>
            <p:cNvGrpSpPr>
              <a:grpSpLocks/>
            </p:cNvGrpSpPr>
            <p:nvPr/>
          </p:nvGrpSpPr>
          <p:grpSpPr bwMode="auto">
            <a:xfrm>
              <a:off x="0" y="0"/>
              <a:ext cx="9144000" cy="1493838"/>
              <a:chOff x="0" y="0"/>
              <a:chExt cx="9144000" cy="1493838"/>
            </a:xfrm>
          </p:grpSpPr>
          <p:pic>
            <p:nvPicPr>
              <p:cNvPr id="26" name="Picture 15" descr="22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1493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15" descr="22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00"/>
              <a:stretch>
                <a:fillRect/>
              </a:stretch>
            </p:blipFill>
            <p:spPr bwMode="auto">
              <a:xfrm>
                <a:off x="0" y="0"/>
                <a:ext cx="1600200" cy="1493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" name="Picture 15" descr="2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00" b="79596"/>
            <a:stretch>
              <a:fillRect/>
            </a:stretch>
          </p:blipFill>
          <p:spPr bwMode="auto">
            <a:xfrm>
              <a:off x="142240" y="0"/>
              <a:ext cx="1600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logo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87" y="0"/>
              <a:ext cx="979640" cy="1492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Прямоугольник 27"/>
          <p:cNvSpPr/>
          <p:nvPr/>
        </p:nvSpPr>
        <p:spPr>
          <a:xfrm>
            <a:off x="942340" y="257649"/>
            <a:ext cx="8148556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Показатели развития туристской отрасли в 2015 году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324484"/>
              </p:ext>
            </p:extLst>
          </p:nvPr>
        </p:nvGraphicFramePr>
        <p:xfrm>
          <a:off x="346887" y="1252990"/>
          <a:ext cx="8501838" cy="2954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81311"/>
                <a:gridCol w="1409874"/>
                <a:gridCol w="1210653"/>
              </a:tblGrid>
              <a:tr h="9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Показатель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86" marR="23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Величина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показателя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86" marR="23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к предыдущему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86" marR="23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04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Туристская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инфраструктура: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86" marR="23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Общее количество действующих гостиниц и иных средств размещения (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</a:rPr>
                        <a:t>ед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86" marR="23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186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86" marR="23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+ 0,5 %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86" marR="23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Общий номерной фонд: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86" marR="23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86" marR="23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86" marR="23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 количество номеров (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</a:rPr>
                        <a:t>ед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86" marR="23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8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879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86" marR="23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+ 2,25%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86" marR="23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- общая площадь номерного фонда (кв.м.)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86" marR="23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134 134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86" marR="23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+ 7,5 %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86" marR="23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 количество койко-мест (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</a:rPr>
                        <a:t>ед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86" marR="23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25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988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86" marR="23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+ 2%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86" marR="23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08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Тур поток: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86" marR="23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Количество туристов, которые посетят Тверскую область в 2015 год (прогноз), чел.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86" marR="23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1 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470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000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86" marR="23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+ 4 %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86" marR="23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08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Сведения о туристских маршрутах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86" marR="23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</a:rPr>
                        <a:t>внутрирегиональных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 туристских маршрутов в Тверской области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86" marR="23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86" marR="23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86" marR="23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Количество межрегиональных туристских маршрутов в Тверской области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86" marR="23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86" marR="23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86" marR="23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47277" y="4574611"/>
            <a:ext cx="87010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Согласно </a:t>
            </a:r>
            <a:r>
              <a:rPr lang="ru-RU" dirty="0" smtClean="0"/>
              <a:t>рейтингу </a:t>
            </a:r>
            <a:r>
              <a:rPr lang="ru-RU" dirty="0"/>
              <a:t>туристической привлекательности регионов </a:t>
            </a:r>
            <a:r>
              <a:rPr lang="ru-RU" dirty="0" smtClean="0"/>
              <a:t>России, составленному журналом </a:t>
            </a:r>
            <a:r>
              <a:rPr lang="ru-RU" dirty="0"/>
              <a:t>«Отдых в России» и </a:t>
            </a:r>
            <a:r>
              <a:rPr lang="ru-RU" dirty="0" smtClean="0"/>
              <a:t>центром </a:t>
            </a:r>
            <a:r>
              <a:rPr lang="ru-RU" dirty="0"/>
              <a:t>информационных коммуникаций «</a:t>
            </a:r>
            <a:r>
              <a:rPr lang="ru-RU" dirty="0" smtClean="0"/>
              <a:t>Рейтинг», Тверская </a:t>
            </a:r>
            <a:r>
              <a:rPr lang="ru-RU" dirty="0"/>
              <a:t>область занимает </a:t>
            </a:r>
            <a:r>
              <a:rPr lang="ru-RU" b="1" u="sng" dirty="0"/>
              <a:t>28 место </a:t>
            </a:r>
            <a:r>
              <a:rPr lang="ru-RU" dirty="0" smtClean="0"/>
              <a:t>среди </a:t>
            </a:r>
            <a:r>
              <a:rPr lang="ru-RU" dirty="0"/>
              <a:t>регионов </a:t>
            </a:r>
            <a:r>
              <a:rPr lang="ru-RU" dirty="0" smtClean="0"/>
              <a:t>Российской Федерации (всего участников рейтинга - 85).</a:t>
            </a:r>
          </a:p>
          <a:p>
            <a:pPr algn="just"/>
            <a:endParaRPr lang="ru-RU" dirty="0" smtClean="0"/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ru-RU" dirty="0" smtClean="0"/>
              <a:t>В соответствии с государственной программой </a:t>
            </a:r>
            <a:r>
              <a:rPr lang="ru-RU" dirty="0"/>
              <a:t>Тверской области «Экономическое развитие и инновационная экономика Тверской области» на 2014 – 2019 </a:t>
            </a:r>
            <a:r>
              <a:rPr lang="ru-RU" dirty="0" smtClean="0"/>
              <a:t>годы размер финансирования мероприятий по развитие </a:t>
            </a:r>
            <a:r>
              <a:rPr lang="ru-RU" dirty="0"/>
              <a:t>туристской </a:t>
            </a:r>
            <a:r>
              <a:rPr lang="ru-RU" dirty="0" smtClean="0"/>
              <a:t>отрасли определен на 2016 год в размере </a:t>
            </a:r>
            <a:r>
              <a:rPr lang="ru-RU" b="1" dirty="0" smtClean="0"/>
              <a:t>930 тыс. рублей.</a:t>
            </a:r>
            <a:endParaRPr lang="ru-RU" b="1" dirty="0"/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573838"/>
            <a:ext cx="213360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005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0" y="-25975"/>
            <a:ext cx="9144000" cy="1191731"/>
            <a:chOff x="0" y="0"/>
            <a:chExt cx="9144000" cy="1493838"/>
          </a:xfrm>
        </p:grpSpPr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1752600" y="400271"/>
              <a:ext cx="5472113" cy="461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Администрация Тверской области</a:t>
              </a:r>
              <a:endPara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22" name="Group 9"/>
            <p:cNvGrpSpPr>
              <a:grpSpLocks/>
            </p:cNvGrpSpPr>
            <p:nvPr/>
          </p:nvGrpSpPr>
          <p:grpSpPr bwMode="auto">
            <a:xfrm>
              <a:off x="0" y="0"/>
              <a:ext cx="9144000" cy="1493838"/>
              <a:chOff x="0" y="0"/>
              <a:chExt cx="9144000" cy="1493838"/>
            </a:xfrm>
          </p:grpSpPr>
          <p:pic>
            <p:nvPicPr>
              <p:cNvPr id="26" name="Picture 15" descr="22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1493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15" descr="22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00"/>
              <a:stretch>
                <a:fillRect/>
              </a:stretch>
            </p:blipFill>
            <p:spPr bwMode="auto">
              <a:xfrm>
                <a:off x="0" y="0"/>
                <a:ext cx="1600200" cy="1493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" name="Picture 15" descr="2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00" b="79596"/>
            <a:stretch>
              <a:fillRect/>
            </a:stretch>
          </p:blipFill>
          <p:spPr bwMode="auto">
            <a:xfrm>
              <a:off x="142240" y="0"/>
              <a:ext cx="1600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logo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87" y="0"/>
              <a:ext cx="979640" cy="1492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Прямоугольник 27"/>
          <p:cNvSpPr/>
          <p:nvPr/>
        </p:nvSpPr>
        <p:spPr>
          <a:xfrm>
            <a:off x="1066564" y="217184"/>
            <a:ext cx="8148556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Тверская область в информационном поле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6" y="1216399"/>
            <a:ext cx="392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Национальный туристический портал</a:t>
            </a:r>
          </a:p>
          <a:p>
            <a:pPr algn="ctr"/>
            <a:r>
              <a:rPr lang="en-US" sz="1200" dirty="0" smtClean="0"/>
              <a:t>Russia </a:t>
            </a:r>
            <a:r>
              <a:rPr lang="en-US" sz="1200" dirty="0"/>
              <a:t>Travel </a:t>
            </a:r>
            <a:r>
              <a:rPr lang="en-US" sz="1200" dirty="0" smtClean="0"/>
              <a:t>(</a:t>
            </a:r>
            <a:r>
              <a:rPr lang="en-US" sz="1200" dirty="0" err="1"/>
              <a:t>www.russia.</a:t>
            </a:r>
            <a:r>
              <a:rPr lang="en-US" sz="1200" dirty="0" err="1" smtClean="0"/>
              <a:t>travel</a:t>
            </a:r>
            <a:r>
              <a:rPr lang="en-US" sz="1200" dirty="0" smtClean="0"/>
              <a:t>)</a:t>
            </a:r>
          </a:p>
          <a:p>
            <a:pPr algn="ctr"/>
            <a:r>
              <a:rPr lang="ru-RU" sz="1200" dirty="0" smtClean="0"/>
              <a:t>Тверская область – более 160 объектов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678863" y="1308731"/>
            <a:ext cx="392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Национальный календарь событий</a:t>
            </a:r>
          </a:p>
          <a:p>
            <a:pPr algn="ctr"/>
            <a:r>
              <a:rPr lang="en-US" sz="1200" dirty="0" smtClean="0"/>
              <a:t>www.</a:t>
            </a:r>
            <a:r>
              <a:rPr lang="ru-RU" sz="1200" dirty="0" err="1" smtClean="0"/>
              <a:t>календарьсобытий.рф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6" y="1862730"/>
            <a:ext cx="4210806" cy="27760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40" y="5428067"/>
            <a:ext cx="2400300" cy="11201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2240" y="4896665"/>
            <a:ext cx="392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Туристический портал «Посети Тверскую область»</a:t>
            </a:r>
          </a:p>
          <a:p>
            <a:pPr algn="ctr"/>
            <a:r>
              <a:rPr lang="en-US" sz="1200" dirty="0" smtClean="0"/>
              <a:t>(</a:t>
            </a:r>
            <a:r>
              <a:rPr lang="en-US" sz="1200" dirty="0" err="1" smtClean="0"/>
              <a:t>www.welcometver.ru</a:t>
            </a:r>
            <a:r>
              <a:rPr lang="en-US" sz="1200" dirty="0" smtClean="0"/>
              <a:t>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099" y="5685035"/>
            <a:ext cx="1733550" cy="5524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634638" y="4804333"/>
            <a:ext cx="392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Мобильный </a:t>
            </a:r>
            <a:r>
              <a:rPr lang="ru-RU" sz="1200" dirty="0" smtClean="0"/>
              <a:t>путеводитель</a:t>
            </a:r>
            <a:r>
              <a:rPr lang="en-US" sz="1200" dirty="0" smtClean="0"/>
              <a:t> </a:t>
            </a:r>
          </a:p>
          <a:p>
            <a:pPr algn="ctr"/>
            <a:r>
              <a:rPr lang="ru-RU" sz="1200" dirty="0" smtClean="0"/>
              <a:t>«</a:t>
            </a:r>
            <a:r>
              <a:rPr lang="ru-RU" sz="1200" dirty="0" err="1" smtClean="0"/>
              <a:t>TopTripTip</a:t>
            </a:r>
            <a:r>
              <a:rPr lang="ru-RU" sz="1200" dirty="0" smtClean="0"/>
              <a:t> </a:t>
            </a:r>
            <a:r>
              <a:rPr lang="ru-RU" sz="1200" dirty="0"/>
              <a:t>— путешествие по России</a:t>
            </a:r>
            <a:r>
              <a:rPr lang="ru-RU" sz="1200" dirty="0" smtClean="0"/>
              <a:t>»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pPr algn="ctr"/>
            <a:r>
              <a:rPr lang="ru-RU" sz="1200" dirty="0" smtClean="0"/>
              <a:t>Бесплатное приложение для </a:t>
            </a:r>
            <a:r>
              <a:rPr lang="en-US" sz="1200" dirty="0" err="1" smtClean="0"/>
              <a:t>iOS</a:t>
            </a:r>
            <a:r>
              <a:rPr lang="en-US" sz="1200" dirty="0" smtClean="0"/>
              <a:t> </a:t>
            </a:r>
            <a:r>
              <a:rPr lang="ru-RU" sz="1200" dirty="0" smtClean="0"/>
              <a:t>и </a:t>
            </a:r>
            <a:r>
              <a:rPr lang="en-US" sz="1200" dirty="0" smtClean="0"/>
              <a:t>Android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94" y="5495982"/>
            <a:ext cx="1068405" cy="1068405"/>
          </a:xfrm>
          <a:prstGeom prst="rect">
            <a:avLst/>
          </a:prstGeom>
        </p:spPr>
      </p:pic>
      <p:sp>
        <p:nvSpPr>
          <p:cNvPr id="2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573838"/>
            <a:ext cx="213360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/>
              <a:t>4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500" y="1815714"/>
            <a:ext cx="3654298" cy="292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9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TextBox 4"/>
          <p:cNvSpPr txBox="1">
            <a:spLocks noChangeArrowheads="1"/>
          </p:cNvSpPr>
          <p:nvPr/>
        </p:nvSpPr>
        <p:spPr bwMode="auto">
          <a:xfrm>
            <a:off x="195581" y="1641267"/>
            <a:ext cx="2776220" cy="116955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1400" dirty="0" smtClean="0"/>
              <a:t>Развитие особой </a:t>
            </a:r>
            <a:r>
              <a:rPr lang="ru-RU" sz="1400" dirty="0"/>
              <a:t>экономической зоны туристско-рекреационного </a:t>
            </a:r>
            <a:r>
              <a:rPr lang="ru-RU" sz="1400" dirty="0" smtClean="0"/>
              <a:t>типа в Конаковском районе Тверской области</a:t>
            </a:r>
            <a:endParaRPr lang="ru-RU" altLang="ru-RU" sz="1400" dirty="0"/>
          </a:p>
        </p:txBody>
      </p:sp>
      <p:sp>
        <p:nvSpPr>
          <p:cNvPr id="22536" name="TextBox 30"/>
          <p:cNvSpPr txBox="1">
            <a:spLocks noChangeArrowheads="1"/>
          </p:cNvSpPr>
          <p:nvPr/>
        </p:nvSpPr>
        <p:spPr bwMode="auto">
          <a:xfrm>
            <a:off x="195580" y="5511430"/>
            <a:ext cx="2776221" cy="7386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buFontTx/>
              <a:buNone/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/>
              <a:t>Создание туристско-рекреационного парка «Междуречье»</a:t>
            </a:r>
          </a:p>
        </p:txBody>
      </p:sp>
      <p:sp>
        <p:nvSpPr>
          <p:cNvPr id="22537" name="TextBox 31"/>
          <p:cNvSpPr txBox="1">
            <a:spLocks noChangeArrowheads="1"/>
          </p:cNvSpPr>
          <p:nvPr/>
        </p:nvSpPr>
        <p:spPr bwMode="auto">
          <a:xfrm>
            <a:off x="195580" y="3641067"/>
            <a:ext cx="2776221" cy="7386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buFontTx/>
              <a:buNone/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altLang="ru-RU" dirty="0"/>
              <a:t>Создание и развитие туристско-рекреационного кластера «Верхневолжский»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712" y="1175629"/>
            <a:ext cx="2836944" cy="1885385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0" y="-25975"/>
            <a:ext cx="9144000" cy="1191731"/>
            <a:chOff x="0" y="0"/>
            <a:chExt cx="9144000" cy="1493838"/>
          </a:xfrm>
        </p:grpSpPr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1752600" y="400271"/>
              <a:ext cx="5472113" cy="461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Администрация Тверской области</a:t>
              </a:r>
              <a:endPara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23" name="Group 9"/>
            <p:cNvGrpSpPr>
              <a:grpSpLocks/>
            </p:cNvGrpSpPr>
            <p:nvPr/>
          </p:nvGrpSpPr>
          <p:grpSpPr bwMode="auto">
            <a:xfrm>
              <a:off x="0" y="0"/>
              <a:ext cx="9144000" cy="1493838"/>
              <a:chOff x="0" y="0"/>
              <a:chExt cx="9144000" cy="1493838"/>
            </a:xfrm>
          </p:grpSpPr>
          <p:pic>
            <p:nvPicPr>
              <p:cNvPr id="26" name="Picture 15" descr="22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1493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15" descr="22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00"/>
              <a:stretch>
                <a:fillRect/>
              </a:stretch>
            </p:blipFill>
            <p:spPr bwMode="auto">
              <a:xfrm>
                <a:off x="0" y="0"/>
                <a:ext cx="1600200" cy="1493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" name="Picture 15" descr="2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00" b="79596"/>
            <a:stretch>
              <a:fillRect/>
            </a:stretch>
          </p:blipFill>
          <p:spPr bwMode="auto">
            <a:xfrm>
              <a:off x="142240" y="0"/>
              <a:ext cx="1600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logo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87" y="0"/>
              <a:ext cx="979640" cy="1492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Прямоугольник 27"/>
          <p:cNvSpPr/>
          <p:nvPr/>
        </p:nvSpPr>
        <p:spPr>
          <a:xfrm>
            <a:off x="800100" y="62079"/>
            <a:ext cx="8148556" cy="8309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Крупные проекты в сфере туризма 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в Тверской области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834" y="4949912"/>
            <a:ext cx="2821822" cy="186170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834" y="3070887"/>
            <a:ext cx="2821822" cy="187902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3109911" y="1238308"/>
            <a:ext cx="2924175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1200" dirty="0"/>
              <a:t>20.04.2015 </a:t>
            </a:r>
            <a:r>
              <a:rPr lang="ru-RU" sz="1200" dirty="0" smtClean="0"/>
              <a:t>- Постановление </a:t>
            </a:r>
            <a:r>
              <a:rPr lang="ru-RU" sz="1200" dirty="0"/>
              <a:t>Правительства Российской </a:t>
            </a:r>
            <a:r>
              <a:rPr lang="ru-RU" sz="1200" dirty="0" smtClean="0"/>
              <a:t>Федерации от № </a:t>
            </a:r>
            <a:r>
              <a:rPr lang="ru-RU" sz="1200" dirty="0"/>
              <a:t>372 </a:t>
            </a:r>
            <a:r>
              <a:rPr lang="ru-RU" sz="1200" dirty="0" smtClean="0"/>
              <a:t>о </a:t>
            </a:r>
            <a:r>
              <a:rPr lang="ru-RU" sz="1200" dirty="0"/>
              <a:t>создании </a:t>
            </a:r>
            <a:r>
              <a:rPr lang="ru-RU" sz="1200" dirty="0" smtClean="0"/>
              <a:t>особой </a:t>
            </a:r>
            <a:r>
              <a:rPr lang="ru-RU" sz="1200" dirty="0"/>
              <a:t>экономической зоны </a:t>
            </a:r>
            <a:endParaRPr lang="ru-RU" sz="1200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1200" dirty="0" smtClean="0"/>
              <a:t>18.05.2015 - Соглашение </a:t>
            </a:r>
            <a:r>
              <a:rPr lang="ru-RU" sz="1200" dirty="0"/>
              <a:t>между </a:t>
            </a:r>
            <a:r>
              <a:rPr lang="ru-RU" sz="1200" dirty="0" smtClean="0"/>
              <a:t>о </a:t>
            </a:r>
            <a:r>
              <a:rPr lang="ru-RU" sz="1200" dirty="0"/>
              <a:t>создании </a:t>
            </a:r>
            <a:r>
              <a:rPr lang="ru-RU" sz="1200" dirty="0" smtClean="0"/>
              <a:t>в Конаковском районе Тверской </a:t>
            </a:r>
            <a:r>
              <a:rPr lang="ru-RU" sz="1200" dirty="0"/>
              <a:t>области особой экономической зоны туристско-рекреационного типа (</a:t>
            </a:r>
            <a:r>
              <a:rPr lang="ru-RU" sz="1200" dirty="0" err="1"/>
              <a:t>ОЭЗ</a:t>
            </a:r>
            <a:r>
              <a:rPr lang="ru-RU" sz="1200" dirty="0"/>
              <a:t>)</a:t>
            </a:r>
            <a:endParaRPr lang="ru-RU" altLang="ru-RU" sz="1200" dirty="0"/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3109909" y="3225569"/>
            <a:ext cx="2924175" cy="156966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buFontTx/>
              <a:buNone/>
              <a:defRPr sz="1200"/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endParaRPr lang="ru-RU" dirty="0"/>
          </a:p>
          <a:p>
            <a:r>
              <a:rPr lang="ru-RU" dirty="0"/>
              <a:t>21.04.2015 Соглашение о предоставлении бюджету Тверской области в размере 95,3 млн рублей</a:t>
            </a:r>
          </a:p>
          <a:p>
            <a:r>
              <a:rPr lang="ru-RU" altLang="ru-RU" dirty="0"/>
              <a:t>11.12.2015 завершен и открыт первый объект кластера – Дорога к гостинице «</a:t>
            </a:r>
            <a:r>
              <a:rPr lang="en-US" altLang="ru-RU" dirty="0"/>
              <a:t>Radisson </a:t>
            </a:r>
            <a:r>
              <a:rPr lang="ru-RU" altLang="ru-RU" dirty="0" err="1"/>
              <a:t>Завидово</a:t>
            </a:r>
            <a:r>
              <a:rPr lang="ru-RU" altLang="ru-RU" dirty="0"/>
              <a:t>»</a:t>
            </a:r>
          </a:p>
          <a:p>
            <a:endParaRPr lang="ru-RU" altLang="ru-RU" dirty="0"/>
          </a:p>
        </p:txBody>
      </p:sp>
      <p:sp>
        <p:nvSpPr>
          <p:cNvPr id="33" name="TextBox 3"/>
          <p:cNvSpPr txBox="1">
            <a:spLocks noChangeArrowheads="1"/>
          </p:cNvSpPr>
          <p:nvPr/>
        </p:nvSpPr>
        <p:spPr bwMode="auto">
          <a:xfrm>
            <a:off x="3109909" y="5003599"/>
            <a:ext cx="2924175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buFontTx/>
              <a:buNone/>
              <a:defRPr sz="1200"/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endParaRPr lang="ru-RU" altLang="ru-RU" dirty="0"/>
          </a:p>
          <a:p>
            <a:r>
              <a:rPr lang="ru-RU" altLang="ru-RU" dirty="0"/>
              <a:t>Подана и рассмотрена заявка ООО </a:t>
            </a:r>
            <a:r>
              <a:rPr lang="ru-RU" altLang="ru-RU" dirty="0" err="1"/>
              <a:t>Легал</a:t>
            </a:r>
            <a:r>
              <a:rPr lang="ru-RU" altLang="ru-RU" dirty="0"/>
              <a:t> </a:t>
            </a:r>
            <a:r>
              <a:rPr lang="ru-RU" altLang="ru-RU" dirty="0" err="1"/>
              <a:t>Консалт</a:t>
            </a:r>
            <a:r>
              <a:rPr lang="ru-RU" altLang="ru-RU" dirty="0"/>
              <a:t> на придание статуса </a:t>
            </a:r>
            <a:r>
              <a:rPr lang="ru-RU" altLang="ru-RU" dirty="0" err="1"/>
              <a:t>ТРП</a:t>
            </a:r>
            <a:r>
              <a:rPr lang="ru-RU" altLang="ru-RU" dirty="0"/>
              <a:t> территории в </a:t>
            </a:r>
            <a:r>
              <a:rPr lang="ru-RU" altLang="ru-RU" dirty="0" err="1"/>
              <a:t>Калязинском</a:t>
            </a:r>
            <a:r>
              <a:rPr lang="ru-RU" altLang="ru-RU" dirty="0"/>
              <a:t> районе.</a:t>
            </a:r>
          </a:p>
          <a:p>
            <a:r>
              <a:rPr lang="ru-RU" altLang="ru-RU" dirty="0"/>
              <a:t>Документация готовится к рассмотрению в Законодательном Собрании Тверской области</a:t>
            </a:r>
          </a:p>
          <a:p>
            <a:endParaRPr lang="ru-RU" altLang="ru-RU" dirty="0"/>
          </a:p>
        </p:txBody>
      </p: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573838"/>
            <a:ext cx="213360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9139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0" y="-25975"/>
            <a:ext cx="9144000" cy="1191731"/>
            <a:chOff x="0" y="0"/>
            <a:chExt cx="9144000" cy="1493838"/>
          </a:xfrm>
        </p:grpSpPr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1752600" y="400271"/>
              <a:ext cx="5472113" cy="461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Администрация Тверской области</a:t>
              </a:r>
              <a:endPara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22" name="Group 9"/>
            <p:cNvGrpSpPr>
              <a:grpSpLocks/>
            </p:cNvGrpSpPr>
            <p:nvPr/>
          </p:nvGrpSpPr>
          <p:grpSpPr bwMode="auto">
            <a:xfrm>
              <a:off x="0" y="0"/>
              <a:ext cx="9144000" cy="1493838"/>
              <a:chOff x="0" y="0"/>
              <a:chExt cx="9144000" cy="1493838"/>
            </a:xfrm>
          </p:grpSpPr>
          <p:pic>
            <p:nvPicPr>
              <p:cNvPr id="26" name="Picture 15" descr="22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1493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15" descr="22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00"/>
              <a:stretch>
                <a:fillRect/>
              </a:stretch>
            </p:blipFill>
            <p:spPr bwMode="auto">
              <a:xfrm>
                <a:off x="0" y="0"/>
                <a:ext cx="1600200" cy="1493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" name="Picture 15" descr="2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00" b="79596"/>
            <a:stretch>
              <a:fillRect/>
            </a:stretch>
          </p:blipFill>
          <p:spPr bwMode="auto">
            <a:xfrm>
              <a:off x="142240" y="0"/>
              <a:ext cx="1600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logo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87" y="0"/>
              <a:ext cx="979640" cy="1492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Прямоугольник 27"/>
          <p:cNvSpPr/>
          <p:nvPr/>
        </p:nvSpPr>
        <p:spPr>
          <a:xfrm>
            <a:off x="836707" y="215370"/>
            <a:ext cx="8148556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Мероприятия по развитию туризма в Тверской области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17" name="Группа 19"/>
          <p:cNvGrpSpPr>
            <a:grpSpLocks/>
          </p:cNvGrpSpPr>
          <p:nvPr/>
        </p:nvGrpSpPr>
        <p:grpSpPr bwMode="auto">
          <a:xfrm>
            <a:off x="298627" y="1252927"/>
            <a:ext cx="8639791" cy="5107697"/>
            <a:chOff x="145252" y="2564639"/>
            <a:chExt cx="8640101" cy="4153871"/>
          </a:xfrm>
        </p:grpSpPr>
        <p:sp>
          <p:nvSpPr>
            <p:cNvPr id="29" name="Полилиния 28"/>
            <p:cNvSpPr>
              <a:spLocks/>
            </p:cNvSpPr>
            <p:nvPr/>
          </p:nvSpPr>
          <p:spPr>
            <a:xfrm>
              <a:off x="253904" y="2824422"/>
              <a:ext cx="8379126" cy="562315"/>
            </a:xfrm>
            <a:custGeom>
              <a:avLst/>
              <a:gdLst>
                <a:gd name="connsiteX0" fmla="*/ 0 w 8637598"/>
                <a:gd name="connsiteY0" fmla="*/ 0 h 449729"/>
                <a:gd name="connsiteX1" fmla="*/ 8637598 w 8637598"/>
                <a:gd name="connsiteY1" fmla="*/ 0 h 449729"/>
                <a:gd name="connsiteX2" fmla="*/ 8637598 w 8637598"/>
                <a:gd name="connsiteY2" fmla="*/ 449729 h 449729"/>
                <a:gd name="connsiteX3" fmla="*/ 0 w 8637598"/>
                <a:gd name="connsiteY3" fmla="*/ 449729 h 449729"/>
                <a:gd name="connsiteX4" fmla="*/ 0 w 8637598"/>
                <a:gd name="connsiteY4" fmla="*/ 0 h 449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7598" h="449729">
                  <a:moveTo>
                    <a:pt x="0" y="0"/>
                  </a:moveTo>
                  <a:lnTo>
                    <a:pt x="8637598" y="0"/>
                  </a:lnTo>
                  <a:lnTo>
                    <a:pt x="8637598" y="449729"/>
                  </a:lnTo>
                  <a:lnTo>
                    <a:pt x="0" y="44972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78000">
                  <a:srgbClr val="F9FCFD"/>
                </a:gs>
                <a:gs pos="83000">
                  <a:schemeClr val="bg1"/>
                </a:gs>
                <a:gs pos="100000">
                  <a:srgbClr val="C4D6EB"/>
                </a:gs>
                <a:gs pos="100000">
                  <a:srgbClr val="FFFF99"/>
                </a:gs>
              </a:gsLst>
              <a:lin ang="5400000" scaled="0"/>
            </a:gra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0000" tIns="72000" rIns="180000" bIns="0" spcCol="1270"/>
            <a:lstStyle/>
            <a:p>
              <a:pPr marL="171450" lvl="1" indent="-171450" defTabSz="533400" eaLnBrk="1" hangingPunct="1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altLang="ru-RU" sz="1200" i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/>
                </a:rPr>
                <a:t>Проведен региональный этап</a:t>
              </a:r>
            </a:p>
            <a:p>
              <a:pPr marL="171450" lvl="1" indent="-171450" defTabSz="533400" eaLnBrk="1" hangingPunct="1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200" i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/>
                </a:rPr>
                <a:t>Награждены победители в номинации «Лучший работник службы приема и размещения гостиницы»</a:t>
              </a:r>
            </a:p>
            <a:p>
              <a:pPr marL="171450" lvl="1" indent="-171450" defTabSz="533400" eaLnBrk="1" hangingPunct="1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200" i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/>
                </a:rPr>
                <a:t>Победители </a:t>
              </a:r>
              <a:r>
                <a:rPr lang="ru-RU" sz="1200" i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/>
                </a:rPr>
                <a:t>Конкурса </a:t>
              </a:r>
              <a:r>
                <a:rPr lang="ru-RU" sz="1200" i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/>
                </a:rPr>
                <a:t>приняли участие </a:t>
              </a:r>
              <a:r>
                <a:rPr lang="ru-RU" sz="1200" i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/>
                </a:rPr>
                <a:t>в федеральном этапе</a:t>
              </a:r>
              <a:endParaRPr lang="ru-RU" altLang="ru-RU" sz="1200" i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253902" y="6273100"/>
              <a:ext cx="8379126" cy="445410"/>
            </a:xfrm>
            <a:custGeom>
              <a:avLst/>
              <a:gdLst>
                <a:gd name="connsiteX0" fmla="*/ 0 w 8623791"/>
                <a:gd name="connsiteY0" fmla="*/ 0 h 464921"/>
                <a:gd name="connsiteX1" fmla="*/ 8623791 w 8623791"/>
                <a:gd name="connsiteY1" fmla="*/ 0 h 464921"/>
                <a:gd name="connsiteX2" fmla="*/ 8623791 w 8623791"/>
                <a:gd name="connsiteY2" fmla="*/ 464921 h 464921"/>
                <a:gd name="connsiteX3" fmla="*/ 0 w 8623791"/>
                <a:gd name="connsiteY3" fmla="*/ 464921 h 464921"/>
                <a:gd name="connsiteX4" fmla="*/ 0 w 8623791"/>
                <a:gd name="connsiteY4" fmla="*/ 0 h 4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23791" h="464921">
                  <a:moveTo>
                    <a:pt x="0" y="0"/>
                  </a:moveTo>
                  <a:lnTo>
                    <a:pt x="8623791" y="0"/>
                  </a:lnTo>
                  <a:lnTo>
                    <a:pt x="8623791" y="464921"/>
                  </a:lnTo>
                  <a:lnTo>
                    <a:pt x="0" y="46492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78000">
                  <a:srgbClr val="F9FCFD"/>
                </a:gs>
                <a:gs pos="83000">
                  <a:schemeClr val="bg1"/>
                </a:gs>
                <a:gs pos="100000">
                  <a:srgbClr val="C4D6EB"/>
                </a:gs>
                <a:gs pos="100000">
                  <a:srgbClr val="FFFF99"/>
                </a:gs>
              </a:gsLst>
              <a:lin ang="5400000" scaled="0"/>
            </a:gra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0000" tIns="72000" rIns="180000" bIns="0" spcCol="1270"/>
            <a:lstStyle/>
            <a:p>
              <a:pPr marL="171450" lvl="1" indent="-171450" defTabSz="533400" eaLnBrk="1" hangingPunct="1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200" i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/>
                </a:rPr>
                <a:t>Проведено 3 заседания (2 выездных: в </a:t>
              </a:r>
              <a:r>
                <a:rPr lang="ru-RU" sz="1200" i="1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/>
                </a:rPr>
                <a:t>Калязинском</a:t>
              </a:r>
              <a:r>
                <a:rPr lang="ru-RU" sz="1200" i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/>
                </a:rPr>
                <a:t> и Весьегонском районах)</a:t>
              </a:r>
              <a:endParaRPr lang="ru-RU" sz="1200" i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/>
              </a:endParaRPr>
            </a:p>
            <a:p>
              <a:pPr marL="171450" lvl="1" indent="-171450" defTabSz="533400" eaLnBrk="1" hangingPunct="1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200" i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/>
                </a:rPr>
                <a:t>Создана рабочая группа по детскому туризму</a:t>
              </a:r>
              <a:endParaRPr lang="ru-RU" altLang="ru-RU" sz="1200" i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253903" y="5582498"/>
              <a:ext cx="8379126" cy="464776"/>
            </a:xfrm>
            <a:custGeom>
              <a:avLst/>
              <a:gdLst>
                <a:gd name="connsiteX0" fmla="*/ 0 w 8623791"/>
                <a:gd name="connsiteY0" fmla="*/ 0 h 464921"/>
                <a:gd name="connsiteX1" fmla="*/ 8623791 w 8623791"/>
                <a:gd name="connsiteY1" fmla="*/ 0 h 464921"/>
                <a:gd name="connsiteX2" fmla="*/ 8623791 w 8623791"/>
                <a:gd name="connsiteY2" fmla="*/ 464921 h 464921"/>
                <a:gd name="connsiteX3" fmla="*/ 0 w 8623791"/>
                <a:gd name="connsiteY3" fmla="*/ 464921 h 464921"/>
                <a:gd name="connsiteX4" fmla="*/ 0 w 8623791"/>
                <a:gd name="connsiteY4" fmla="*/ 0 h 4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23791" h="464921">
                  <a:moveTo>
                    <a:pt x="0" y="0"/>
                  </a:moveTo>
                  <a:lnTo>
                    <a:pt x="8623791" y="0"/>
                  </a:lnTo>
                  <a:lnTo>
                    <a:pt x="8623791" y="464921"/>
                  </a:lnTo>
                  <a:lnTo>
                    <a:pt x="0" y="46492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78000">
                  <a:srgbClr val="F9FCFD"/>
                </a:gs>
                <a:gs pos="83000">
                  <a:schemeClr val="bg1"/>
                </a:gs>
                <a:gs pos="100000">
                  <a:srgbClr val="C4D6EB"/>
                </a:gs>
                <a:gs pos="100000">
                  <a:srgbClr val="FFFF99"/>
                </a:gs>
              </a:gsLst>
              <a:lin ang="5400000" scaled="0"/>
            </a:gra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0000" tIns="72000" rIns="180000" bIns="0" spcCol="1270"/>
            <a:lstStyle/>
            <a:p>
              <a:pPr marL="171450" lvl="1" indent="-171450" defTabSz="533400" eaLnBrk="1" hangingPunct="1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altLang="ru-RU" sz="1200" i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/>
                </a:rPr>
                <a:t>Гастрономический туризм, ландшафтный туризм, «красный туризм», детский туризм</a:t>
              </a:r>
              <a:endParaRPr lang="ru-RU" altLang="ru-RU" sz="1200" i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/>
              </a:endParaRPr>
            </a:p>
            <a:p>
              <a:pPr marL="171450" lvl="1" indent="-171450" defTabSz="533400" eaLnBrk="1" hangingPunct="1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altLang="ru-RU" sz="1200" i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/>
                </a:rPr>
                <a:t>Уникальные и интересные туристические объекты, музейно-развлекательные центры, усадьбы</a:t>
              </a:r>
              <a:endParaRPr lang="ru-RU" altLang="ru-RU" sz="1200" i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253903" y="4975428"/>
              <a:ext cx="8379127" cy="464776"/>
            </a:xfrm>
            <a:custGeom>
              <a:avLst/>
              <a:gdLst>
                <a:gd name="connsiteX0" fmla="*/ 0 w 8623791"/>
                <a:gd name="connsiteY0" fmla="*/ 0 h 464921"/>
                <a:gd name="connsiteX1" fmla="*/ 8623791 w 8623791"/>
                <a:gd name="connsiteY1" fmla="*/ 0 h 464921"/>
                <a:gd name="connsiteX2" fmla="*/ 8623791 w 8623791"/>
                <a:gd name="connsiteY2" fmla="*/ 464921 h 464921"/>
                <a:gd name="connsiteX3" fmla="*/ 0 w 8623791"/>
                <a:gd name="connsiteY3" fmla="*/ 464921 h 464921"/>
                <a:gd name="connsiteX4" fmla="*/ 0 w 8623791"/>
                <a:gd name="connsiteY4" fmla="*/ 0 h 4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23791" h="464921">
                  <a:moveTo>
                    <a:pt x="0" y="0"/>
                  </a:moveTo>
                  <a:lnTo>
                    <a:pt x="8623791" y="0"/>
                  </a:lnTo>
                  <a:lnTo>
                    <a:pt x="8623791" y="464921"/>
                  </a:lnTo>
                  <a:lnTo>
                    <a:pt x="0" y="46492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78000">
                  <a:srgbClr val="F9FCFD"/>
                </a:gs>
                <a:gs pos="83000">
                  <a:schemeClr val="bg1"/>
                </a:gs>
                <a:gs pos="100000">
                  <a:srgbClr val="C4D6EB"/>
                </a:gs>
                <a:gs pos="100000">
                  <a:srgbClr val="FFFF99"/>
                </a:gs>
              </a:gsLst>
              <a:lin ang="5400000" scaled="0"/>
            </a:gra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0000" tIns="72000" rIns="180000" bIns="0" spcCol="1270"/>
            <a:lstStyle/>
            <a:p>
              <a:pPr marL="171450" lvl="1" indent="-171450" defTabSz="533400" eaLnBrk="1" hangingPunct="1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altLang="ru-RU" sz="1200" i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/>
                </a:rPr>
                <a:t>Издан 2 тираж Путеводителя по Тверской области (дополненное издание), а также английская версия</a:t>
              </a:r>
            </a:p>
            <a:p>
              <a:pPr marL="171450" lvl="1" indent="-171450" defTabSz="533400" eaLnBrk="1" hangingPunct="1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altLang="ru-RU" sz="1200" i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/>
                </a:rPr>
                <a:t>Издан буклет по туризму Тверской области</a:t>
              </a:r>
            </a:p>
            <a:p>
              <a:pPr marL="171450" lvl="1" indent="-171450" defTabSz="533400" eaLnBrk="1" hangingPunct="1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endParaRPr lang="ru-RU" altLang="ru-RU" sz="1200" i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/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253903" y="4333410"/>
              <a:ext cx="8379126" cy="537076"/>
            </a:xfrm>
            <a:custGeom>
              <a:avLst/>
              <a:gdLst>
                <a:gd name="connsiteX0" fmla="*/ 0 w 8623791"/>
                <a:gd name="connsiteY0" fmla="*/ 0 h 464921"/>
                <a:gd name="connsiteX1" fmla="*/ 8623791 w 8623791"/>
                <a:gd name="connsiteY1" fmla="*/ 0 h 464921"/>
                <a:gd name="connsiteX2" fmla="*/ 8623791 w 8623791"/>
                <a:gd name="connsiteY2" fmla="*/ 464921 h 464921"/>
                <a:gd name="connsiteX3" fmla="*/ 0 w 8623791"/>
                <a:gd name="connsiteY3" fmla="*/ 464921 h 464921"/>
                <a:gd name="connsiteX4" fmla="*/ 0 w 8623791"/>
                <a:gd name="connsiteY4" fmla="*/ 0 h 4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23791" h="464921">
                  <a:moveTo>
                    <a:pt x="0" y="0"/>
                  </a:moveTo>
                  <a:lnTo>
                    <a:pt x="8623791" y="0"/>
                  </a:lnTo>
                  <a:lnTo>
                    <a:pt x="8623791" y="464921"/>
                  </a:lnTo>
                  <a:lnTo>
                    <a:pt x="0" y="46492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78000">
                  <a:srgbClr val="F9FCFD"/>
                </a:gs>
                <a:gs pos="83000">
                  <a:schemeClr val="bg1"/>
                </a:gs>
                <a:gs pos="100000">
                  <a:srgbClr val="C4D6EB"/>
                </a:gs>
                <a:gs pos="100000">
                  <a:srgbClr val="FFFF99"/>
                </a:gs>
              </a:gsLst>
              <a:lin ang="5400000" scaled="0"/>
            </a:gra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0000" tIns="72000" rIns="180000" bIns="0" spcCol="1270"/>
            <a:lstStyle/>
            <a:p>
              <a:pPr marL="171450" lvl="1" indent="-171450" defTabSz="533400" eaLnBrk="1" hangingPunct="1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200" i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/>
                </a:rPr>
                <a:t>Повышение квалификации и обучение по 9 программам, за счет средств федерального бюджета</a:t>
              </a:r>
            </a:p>
            <a:p>
              <a:pPr marL="171450" lvl="1" indent="-171450" defTabSz="533400" eaLnBrk="1" hangingPunct="1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altLang="ru-RU" sz="1200" i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/>
                </a:rPr>
                <a:t>Квота Тверской области – 40 человек</a:t>
              </a:r>
              <a:endParaRPr lang="ru-RU" altLang="ru-RU" sz="1200" i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145252" y="2564639"/>
              <a:ext cx="8640000" cy="292333"/>
            </a:xfrm>
            <a:custGeom>
              <a:avLst/>
              <a:gdLst>
                <a:gd name="connsiteX0" fmla="*/ 0 w 8626328"/>
                <a:gd name="connsiteY0" fmla="*/ 60131 h 360776"/>
                <a:gd name="connsiteX1" fmla="*/ 60131 w 8626328"/>
                <a:gd name="connsiteY1" fmla="*/ 0 h 360776"/>
                <a:gd name="connsiteX2" fmla="*/ 8566197 w 8626328"/>
                <a:gd name="connsiteY2" fmla="*/ 0 h 360776"/>
                <a:gd name="connsiteX3" fmla="*/ 8626328 w 8626328"/>
                <a:gd name="connsiteY3" fmla="*/ 60131 h 360776"/>
                <a:gd name="connsiteX4" fmla="*/ 8626328 w 8626328"/>
                <a:gd name="connsiteY4" fmla="*/ 300645 h 360776"/>
                <a:gd name="connsiteX5" fmla="*/ 8566197 w 8626328"/>
                <a:gd name="connsiteY5" fmla="*/ 360776 h 360776"/>
                <a:gd name="connsiteX6" fmla="*/ 60131 w 8626328"/>
                <a:gd name="connsiteY6" fmla="*/ 360776 h 360776"/>
                <a:gd name="connsiteX7" fmla="*/ 0 w 8626328"/>
                <a:gd name="connsiteY7" fmla="*/ 300645 h 360776"/>
                <a:gd name="connsiteX8" fmla="*/ 0 w 8626328"/>
                <a:gd name="connsiteY8" fmla="*/ 60131 h 36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26328" h="360776">
                  <a:moveTo>
                    <a:pt x="0" y="60131"/>
                  </a:moveTo>
                  <a:cubicBezTo>
                    <a:pt x="0" y="26922"/>
                    <a:pt x="26922" y="0"/>
                    <a:pt x="60131" y="0"/>
                  </a:cubicBezTo>
                  <a:lnTo>
                    <a:pt x="8566197" y="0"/>
                  </a:lnTo>
                  <a:cubicBezTo>
                    <a:pt x="8599406" y="0"/>
                    <a:pt x="8626328" y="26922"/>
                    <a:pt x="8626328" y="60131"/>
                  </a:cubicBezTo>
                  <a:lnTo>
                    <a:pt x="8626328" y="300645"/>
                  </a:lnTo>
                  <a:cubicBezTo>
                    <a:pt x="8626328" y="333854"/>
                    <a:pt x="8599406" y="360776"/>
                    <a:pt x="8566197" y="360776"/>
                  </a:cubicBezTo>
                  <a:lnTo>
                    <a:pt x="60131" y="360776"/>
                  </a:lnTo>
                  <a:cubicBezTo>
                    <a:pt x="26922" y="360776"/>
                    <a:pt x="0" y="333854"/>
                    <a:pt x="0" y="300645"/>
                  </a:cubicBezTo>
                  <a:lnTo>
                    <a:pt x="0" y="60131"/>
                  </a:lnTo>
                  <a:close/>
                </a:path>
              </a:pathLst>
            </a:cu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innerShdw blurRad="38100" dist="38100" dir="18000000">
                <a:schemeClr val="accent4">
                  <a:lumMod val="95000"/>
                  <a:lumOff val="5000"/>
                  <a:alpha val="50000"/>
                </a:scheme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6377" tIns="17612" rIns="256377" bIns="17612" spcCol="1270" anchor="ctr"/>
            <a:lstStyle/>
            <a:p>
              <a:pPr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Calibri" pitchFamily="34" charset="0"/>
                </a:rPr>
                <a:t>Всероссийский конкурс </a:t>
              </a:r>
              <a:r>
                <a:rPr lang="ru-RU" sz="1600" b="1" dirty="0">
                  <a:solidFill>
                    <a:schemeClr val="bg1"/>
                  </a:solidFill>
                  <a:latin typeface="Calibri" pitchFamily="34" charset="0"/>
                </a:rPr>
                <a:t>«Лучший по профессии в индустрии туризма»</a:t>
              </a:r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253901" y="3589148"/>
              <a:ext cx="8379126" cy="529329"/>
            </a:xfrm>
            <a:custGeom>
              <a:avLst/>
              <a:gdLst>
                <a:gd name="connsiteX0" fmla="*/ 0 w 8623791"/>
                <a:gd name="connsiteY0" fmla="*/ 0 h 464921"/>
                <a:gd name="connsiteX1" fmla="*/ 8623791 w 8623791"/>
                <a:gd name="connsiteY1" fmla="*/ 0 h 464921"/>
                <a:gd name="connsiteX2" fmla="*/ 8623791 w 8623791"/>
                <a:gd name="connsiteY2" fmla="*/ 464921 h 464921"/>
                <a:gd name="connsiteX3" fmla="*/ 0 w 8623791"/>
                <a:gd name="connsiteY3" fmla="*/ 464921 h 464921"/>
                <a:gd name="connsiteX4" fmla="*/ 0 w 8623791"/>
                <a:gd name="connsiteY4" fmla="*/ 0 h 4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23791" h="464921">
                  <a:moveTo>
                    <a:pt x="0" y="0"/>
                  </a:moveTo>
                  <a:lnTo>
                    <a:pt x="8623791" y="0"/>
                  </a:lnTo>
                  <a:lnTo>
                    <a:pt x="8623791" y="464921"/>
                  </a:lnTo>
                  <a:lnTo>
                    <a:pt x="0" y="46492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78000">
                  <a:srgbClr val="F9FCFD"/>
                </a:gs>
                <a:gs pos="83000">
                  <a:schemeClr val="bg1"/>
                </a:gs>
                <a:gs pos="100000">
                  <a:srgbClr val="C4D6EB"/>
                </a:gs>
                <a:gs pos="100000">
                  <a:srgbClr val="FFFF99"/>
                </a:gs>
              </a:gsLst>
              <a:lin ang="5400000" scaled="0"/>
            </a:gra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0000" tIns="72000" rIns="180000" bIns="0" spcCol="1270"/>
            <a:lstStyle/>
            <a:p>
              <a:pPr marL="171450" lvl="1" indent="-171450" defTabSz="533400" eaLnBrk="1" hangingPunct="1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200" i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/>
                </a:rPr>
                <a:t>более 300 делегатов</a:t>
              </a:r>
              <a:r>
                <a:rPr lang="ru-RU" altLang="ru-RU" sz="1200" i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/>
                </a:rPr>
                <a:t>, </a:t>
              </a:r>
              <a:r>
                <a:rPr lang="ru-RU" sz="1200" i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/>
                </a:rPr>
                <a:t>представители ведущих компаний, профессиональных объединений, инвесторы, руководители федеральных и региональных органов власти</a:t>
              </a:r>
            </a:p>
            <a:p>
              <a:pPr marL="171450" lvl="1" indent="-171450" defTabSz="533400" eaLnBrk="1" hangingPunct="1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200" i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/>
                </a:rPr>
                <a:t>Проведены пленарное заседание, кейс сессия, круглые столы</a:t>
              </a:r>
              <a:endParaRPr lang="ru-RU" altLang="ru-RU" sz="1200" i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/>
              </a:endParaRP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145252" y="3350609"/>
              <a:ext cx="8640101" cy="292793"/>
            </a:xfrm>
            <a:custGeom>
              <a:avLst/>
              <a:gdLst>
                <a:gd name="connsiteX0" fmla="*/ 0 w 8579873"/>
                <a:gd name="connsiteY0" fmla="*/ 67244 h 403455"/>
                <a:gd name="connsiteX1" fmla="*/ 67244 w 8579873"/>
                <a:gd name="connsiteY1" fmla="*/ 0 h 403455"/>
                <a:gd name="connsiteX2" fmla="*/ 8512629 w 8579873"/>
                <a:gd name="connsiteY2" fmla="*/ 0 h 403455"/>
                <a:gd name="connsiteX3" fmla="*/ 8579873 w 8579873"/>
                <a:gd name="connsiteY3" fmla="*/ 67244 h 403455"/>
                <a:gd name="connsiteX4" fmla="*/ 8579873 w 8579873"/>
                <a:gd name="connsiteY4" fmla="*/ 336211 h 403455"/>
                <a:gd name="connsiteX5" fmla="*/ 8512629 w 8579873"/>
                <a:gd name="connsiteY5" fmla="*/ 403455 h 403455"/>
                <a:gd name="connsiteX6" fmla="*/ 67244 w 8579873"/>
                <a:gd name="connsiteY6" fmla="*/ 403455 h 403455"/>
                <a:gd name="connsiteX7" fmla="*/ 0 w 8579873"/>
                <a:gd name="connsiteY7" fmla="*/ 336211 h 403455"/>
                <a:gd name="connsiteX8" fmla="*/ 0 w 8579873"/>
                <a:gd name="connsiteY8" fmla="*/ 67244 h 40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9873" h="403455">
                  <a:moveTo>
                    <a:pt x="0" y="67244"/>
                  </a:moveTo>
                  <a:cubicBezTo>
                    <a:pt x="0" y="30106"/>
                    <a:pt x="30106" y="0"/>
                    <a:pt x="67244" y="0"/>
                  </a:cubicBezTo>
                  <a:lnTo>
                    <a:pt x="8512629" y="0"/>
                  </a:lnTo>
                  <a:cubicBezTo>
                    <a:pt x="8549767" y="0"/>
                    <a:pt x="8579873" y="30106"/>
                    <a:pt x="8579873" y="67244"/>
                  </a:cubicBezTo>
                  <a:lnTo>
                    <a:pt x="8579873" y="336211"/>
                  </a:lnTo>
                  <a:cubicBezTo>
                    <a:pt x="8579873" y="373349"/>
                    <a:pt x="8549767" y="403455"/>
                    <a:pt x="8512629" y="403455"/>
                  </a:cubicBezTo>
                  <a:lnTo>
                    <a:pt x="67244" y="403455"/>
                  </a:lnTo>
                  <a:cubicBezTo>
                    <a:pt x="30106" y="403455"/>
                    <a:pt x="0" y="373349"/>
                    <a:pt x="0" y="336211"/>
                  </a:cubicBezTo>
                  <a:lnTo>
                    <a:pt x="0" y="67244"/>
                  </a:lnTo>
                  <a:close/>
                </a:path>
              </a:pathLst>
            </a:cu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innerShdw blurRad="38100" dist="38100" dir="18000000">
                <a:schemeClr val="accent4">
                  <a:lumMod val="95000"/>
                  <a:lumOff val="5000"/>
                  <a:alpha val="50000"/>
                </a:scheme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6377" tIns="17612" rIns="256377" bIns="17612" spcCol="1270" anchor="ctr"/>
            <a:lstStyle/>
            <a:p>
              <a:pPr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1600" b="1" dirty="0" smtClean="0">
                  <a:solidFill>
                    <a:schemeClr val="bg1"/>
                  </a:solidFill>
                  <a:latin typeface="Calibri" pitchFamily="34" charset="0"/>
                </a:rPr>
                <a:t>Третий Тверской </a:t>
              </a:r>
              <a:r>
                <a:rPr lang="ru-RU" altLang="ru-RU" sz="1600" b="1" dirty="0">
                  <a:solidFill>
                    <a:schemeClr val="bg1"/>
                  </a:solidFill>
                  <a:latin typeface="Calibri" pitchFamily="34" charset="0"/>
                </a:rPr>
                <a:t>международный форум речного </a:t>
              </a:r>
              <a:r>
                <a:rPr lang="ru-RU" altLang="ru-RU" sz="1600" b="1" dirty="0" smtClean="0">
                  <a:solidFill>
                    <a:schemeClr val="bg1"/>
                  </a:solidFill>
                  <a:latin typeface="Calibri" pitchFamily="34" charset="0"/>
                </a:rPr>
                <a:t>туризма 7 сентября 2015 года</a:t>
              </a:r>
              <a:endParaRPr lang="ru-RU" alt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145252" y="4107493"/>
              <a:ext cx="8640000" cy="292793"/>
            </a:xfrm>
            <a:custGeom>
              <a:avLst/>
              <a:gdLst>
                <a:gd name="connsiteX0" fmla="*/ 0 w 8449913"/>
                <a:gd name="connsiteY0" fmla="*/ 63475 h 380841"/>
                <a:gd name="connsiteX1" fmla="*/ 63475 w 8449913"/>
                <a:gd name="connsiteY1" fmla="*/ 0 h 380841"/>
                <a:gd name="connsiteX2" fmla="*/ 8386438 w 8449913"/>
                <a:gd name="connsiteY2" fmla="*/ 0 h 380841"/>
                <a:gd name="connsiteX3" fmla="*/ 8449913 w 8449913"/>
                <a:gd name="connsiteY3" fmla="*/ 63475 h 380841"/>
                <a:gd name="connsiteX4" fmla="*/ 8449913 w 8449913"/>
                <a:gd name="connsiteY4" fmla="*/ 317366 h 380841"/>
                <a:gd name="connsiteX5" fmla="*/ 8386438 w 8449913"/>
                <a:gd name="connsiteY5" fmla="*/ 380841 h 380841"/>
                <a:gd name="connsiteX6" fmla="*/ 63475 w 8449913"/>
                <a:gd name="connsiteY6" fmla="*/ 380841 h 380841"/>
                <a:gd name="connsiteX7" fmla="*/ 0 w 8449913"/>
                <a:gd name="connsiteY7" fmla="*/ 317366 h 380841"/>
                <a:gd name="connsiteX8" fmla="*/ 0 w 8449913"/>
                <a:gd name="connsiteY8" fmla="*/ 63475 h 38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9913" h="380841">
                  <a:moveTo>
                    <a:pt x="0" y="63475"/>
                  </a:moveTo>
                  <a:cubicBezTo>
                    <a:pt x="0" y="28419"/>
                    <a:pt x="28419" y="0"/>
                    <a:pt x="63475" y="0"/>
                  </a:cubicBezTo>
                  <a:lnTo>
                    <a:pt x="8386438" y="0"/>
                  </a:lnTo>
                  <a:cubicBezTo>
                    <a:pt x="8421494" y="0"/>
                    <a:pt x="8449913" y="28419"/>
                    <a:pt x="8449913" y="63475"/>
                  </a:cubicBezTo>
                  <a:lnTo>
                    <a:pt x="8449913" y="317366"/>
                  </a:lnTo>
                  <a:cubicBezTo>
                    <a:pt x="8449913" y="352422"/>
                    <a:pt x="8421494" y="380841"/>
                    <a:pt x="8386438" y="380841"/>
                  </a:cubicBezTo>
                  <a:lnTo>
                    <a:pt x="63475" y="380841"/>
                  </a:lnTo>
                  <a:cubicBezTo>
                    <a:pt x="28419" y="380841"/>
                    <a:pt x="0" y="352422"/>
                    <a:pt x="0" y="317366"/>
                  </a:cubicBezTo>
                  <a:lnTo>
                    <a:pt x="0" y="63475"/>
                  </a:lnTo>
                  <a:close/>
                </a:path>
              </a:pathLst>
            </a:cu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innerShdw blurRad="38100" dist="38100" dir="18000000">
                <a:schemeClr val="accent4">
                  <a:lumMod val="95000"/>
                  <a:lumOff val="5000"/>
                  <a:alpha val="50000"/>
                </a:scheme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6377" tIns="17612" rIns="256377" bIns="17612" spcCol="1270" anchor="ctr"/>
            <a:lstStyle/>
            <a:p>
              <a:pPr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1600" b="1" dirty="0" smtClean="0">
                  <a:solidFill>
                    <a:schemeClr val="bg1"/>
                  </a:solidFill>
                  <a:latin typeface="Calibri" pitchFamily="34" charset="0"/>
                </a:rPr>
                <a:t>Дистанционное </a:t>
              </a:r>
              <a:r>
                <a:rPr lang="ru-RU" altLang="ru-RU" sz="1600" b="1" dirty="0">
                  <a:solidFill>
                    <a:schemeClr val="bg1"/>
                  </a:solidFill>
                  <a:latin typeface="Calibri" pitchFamily="34" charset="0"/>
                </a:rPr>
                <a:t>обучение </a:t>
              </a:r>
              <a:r>
                <a:rPr lang="ru-RU" sz="1600" b="1" dirty="0">
                  <a:solidFill>
                    <a:schemeClr val="bg1"/>
                  </a:solidFill>
                  <a:latin typeface="Calibri" pitchFamily="34" charset="0"/>
                </a:rPr>
                <a:t>специалистов  </a:t>
              </a:r>
              <a:r>
                <a:rPr lang="ru-RU" sz="1600" b="1" dirty="0" smtClean="0">
                  <a:solidFill>
                    <a:schemeClr val="bg1"/>
                  </a:solidFill>
                  <a:latin typeface="Calibri" pitchFamily="34" charset="0"/>
                </a:rPr>
                <a:t>туристической отрасли Тверской области</a:t>
              </a:r>
              <a:endParaRPr lang="ru-RU" alt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145252" y="4697643"/>
              <a:ext cx="8633183" cy="344477"/>
            </a:xfrm>
            <a:custGeom>
              <a:avLst/>
              <a:gdLst>
                <a:gd name="connsiteX0" fmla="*/ 0 w 8449913"/>
                <a:gd name="connsiteY0" fmla="*/ 63475 h 380841"/>
                <a:gd name="connsiteX1" fmla="*/ 63475 w 8449913"/>
                <a:gd name="connsiteY1" fmla="*/ 0 h 380841"/>
                <a:gd name="connsiteX2" fmla="*/ 8386438 w 8449913"/>
                <a:gd name="connsiteY2" fmla="*/ 0 h 380841"/>
                <a:gd name="connsiteX3" fmla="*/ 8449913 w 8449913"/>
                <a:gd name="connsiteY3" fmla="*/ 63475 h 380841"/>
                <a:gd name="connsiteX4" fmla="*/ 8449913 w 8449913"/>
                <a:gd name="connsiteY4" fmla="*/ 317366 h 380841"/>
                <a:gd name="connsiteX5" fmla="*/ 8386438 w 8449913"/>
                <a:gd name="connsiteY5" fmla="*/ 380841 h 380841"/>
                <a:gd name="connsiteX6" fmla="*/ 63475 w 8449913"/>
                <a:gd name="connsiteY6" fmla="*/ 380841 h 380841"/>
                <a:gd name="connsiteX7" fmla="*/ 0 w 8449913"/>
                <a:gd name="connsiteY7" fmla="*/ 317366 h 380841"/>
                <a:gd name="connsiteX8" fmla="*/ 0 w 8449913"/>
                <a:gd name="connsiteY8" fmla="*/ 63475 h 38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9913" h="380841">
                  <a:moveTo>
                    <a:pt x="0" y="63475"/>
                  </a:moveTo>
                  <a:cubicBezTo>
                    <a:pt x="0" y="28419"/>
                    <a:pt x="28419" y="0"/>
                    <a:pt x="63475" y="0"/>
                  </a:cubicBezTo>
                  <a:lnTo>
                    <a:pt x="8386438" y="0"/>
                  </a:lnTo>
                  <a:cubicBezTo>
                    <a:pt x="8421494" y="0"/>
                    <a:pt x="8449913" y="28419"/>
                    <a:pt x="8449913" y="63475"/>
                  </a:cubicBezTo>
                  <a:lnTo>
                    <a:pt x="8449913" y="317366"/>
                  </a:lnTo>
                  <a:cubicBezTo>
                    <a:pt x="8449913" y="352422"/>
                    <a:pt x="8421494" y="380841"/>
                    <a:pt x="8386438" y="380841"/>
                  </a:cubicBezTo>
                  <a:lnTo>
                    <a:pt x="63475" y="380841"/>
                  </a:lnTo>
                  <a:cubicBezTo>
                    <a:pt x="28419" y="380841"/>
                    <a:pt x="0" y="352422"/>
                    <a:pt x="0" y="317366"/>
                  </a:cubicBezTo>
                  <a:lnTo>
                    <a:pt x="0" y="63475"/>
                  </a:lnTo>
                  <a:close/>
                </a:path>
              </a:pathLst>
            </a:cu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innerShdw blurRad="38100" dist="38100" dir="18000000">
                <a:schemeClr val="accent4">
                  <a:lumMod val="95000"/>
                  <a:lumOff val="5000"/>
                  <a:alpha val="50000"/>
                </a:scheme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6377" tIns="17612" rIns="256377" bIns="17612" spcCol="1270" anchor="ctr"/>
            <a:lstStyle/>
            <a:p>
              <a:pPr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1600" b="1" dirty="0" smtClean="0">
                  <a:solidFill>
                    <a:schemeClr val="bg1"/>
                  </a:solidFill>
                  <a:latin typeface="Calibri" pitchFamily="34" charset="0"/>
                </a:rPr>
                <a:t>Путеводители </a:t>
              </a:r>
              <a:r>
                <a:rPr lang="ru-RU" altLang="ru-RU" sz="1600" b="1" dirty="0">
                  <a:solidFill>
                    <a:schemeClr val="bg1"/>
                  </a:solidFill>
                  <a:latin typeface="Calibri" pitchFamily="34" charset="0"/>
                </a:rPr>
                <a:t>по Тверской </a:t>
              </a:r>
              <a:r>
                <a:rPr lang="ru-RU" altLang="ru-RU" sz="1600" b="1" dirty="0" smtClean="0">
                  <a:solidFill>
                    <a:schemeClr val="bg1"/>
                  </a:solidFill>
                  <a:latin typeface="Calibri" pitchFamily="34" charset="0"/>
                </a:rPr>
                <a:t>области</a:t>
              </a:r>
              <a:endParaRPr lang="ru-RU" alt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145252" y="5361269"/>
              <a:ext cx="8640000" cy="292793"/>
            </a:xfrm>
            <a:custGeom>
              <a:avLst/>
              <a:gdLst>
                <a:gd name="connsiteX0" fmla="*/ 0 w 8449913"/>
                <a:gd name="connsiteY0" fmla="*/ 63475 h 380841"/>
                <a:gd name="connsiteX1" fmla="*/ 63475 w 8449913"/>
                <a:gd name="connsiteY1" fmla="*/ 0 h 380841"/>
                <a:gd name="connsiteX2" fmla="*/ 8386438 w 8449913"/>
                <a:gd name="connsiteY2" fmla="*/ 0 h 380841"/>
                <a:gd name="connsiteX3" fmla="*/ 8449913 w 8449913"/>
                <a:gd name="connsiteY3" fmla="*/ 63475 h 380841"/>
                <a:gd name="connsiteX4" fmla="*/ 8449913 w 8449913"/>
                <a:gd name="connsiteY4" fmla="*/ 317366 h 380841"/>
                <a:gd name="connsiteX5" fmla="*/ 8386438 w 8449913"/>
                <a:gd name="connsiteY5" fmla="*/ 380841 h 380841"/>
                <a:gd name="connsiteX6" fmla="*/ 63475 w 8449913"/>
                <a:gd name="connsiteY6" fmla="*/ 380841 h 380841"/>
                <a:gd name="connsiteX7" fmla="*/ 0 w 8449913"/>
                <a:gd name="connsiteY7" fmla="*/ 317366 h 380841"/>
                <a:gd name="connsiteX8" fmla="*/ 0 w 8449913"/>
                <a:gd name="connsiteY8" fmla="*/ 63475 h 38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9913" h="380841">
                  <a:moveTo>
                    <a:pt x="0" y="63475"/>
                  </a:moveTo>
                  <a:cubicBezTo>
                    <a:pt x="0" y="28419"/>
                    <a:pt x="28419" y="0"/>
                    <a:pt x="63475" y="0"/>
                  </a:cubicBezTo>
                  <a:lnTo>
                    <a:pt x="8386438" y="0"/>
                  </a:lnTo>
                  <a:cubicBezTo>
                    <a:pt x="8421494" y="0"/>
                    <a:pt x="8449913" y="28419"/>
                    <a:pt x="8449913" y="63475"/>
                  </a:cubicBezTo>
                  <a:lnTo>
                    <a:pt x="8449913" y="317366"/>
                  </a:lnTo>
                  <a:cubicBezTo>
                    <a:pt x="8449913" y="352422"/>
                    <a:pt x="8421494" y="380841"/>
                    <a:pt x="8386438" y="380841"/>
                  </a:cubicBezTo>
                  <a:lnTo>
                    <a:pt x="63475" y="380841"/>
                  </a:lnTo>
                  <a:cubicBezTo>
                    <a:pt x="28419" y="380841"/>
                    <a:pt x="0" y="352422"/>
                    <a:pt x="0" y="317366"/>
                  </a:cubicBezTo>
                  <a:lnTo>
                    <a:pt x="0" y="63475"/>
                  </a:lnTo>
                  <a:close/>
                </a:path>
              </a:pathLst>
            </a:cu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innerShdw blurRad="38100" dist="38100" dir="18000000">
                <a:schemeClr val="accent4">
                  <a:lumMod val="95000"/>
                  <a:lumOff val="5000"/>
                  <a:alpha val="50000"/>
                </a:scheme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6377" tIns="17612" rIns="256377" bIns="17612" spcCol="1270" anchor="ctr"/>
            <a:lstStyle/>
            <a:p>
              <a:pPr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Calibri" pitchFamily="34" charset="0"/>
                </a:rPr>
                <a:t>Развиваются новые направления туризма</a:t>
              </a:r>
              <a:endParaRPr lang="ru-RU" alt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145252" y="6014262"/>
              <a:ext cx="8640000" cy="292793"/>
            </a:xfrm>
            <a:custGeom>
              <a:avLst/>
              <a:gdLst>
                <a:gd name="connsiteX0" fmla="*/ 0 w 8449913"/>
                <a:gd name="connsiteY0" fmla="*/ 63475 h 380841"/>
                <a:gd name="connsiteX1" fmla="*/ 63475 w 8449913"/>
                <a:gd name="connsiteY1" fmla="*/ 0 h 380841"/>
                <a:gd name="connsiteX2" fmla="*/ 8386438 w 8449913"/>
                <a:gd name="connsiteY2" fmla="*/ 0 h 380841"/>
                <a:gd name="connsiteX3" fmla="*/ 8449913 w 8449913"/>
                <a:gd name="connsiteY3" fmla="*/ 63475 h 380841"/>
                <a:gd name="connsiteX4" fmla="*/ 8449913 w 8449913"/>
                <a:gd name="connsiteY4" fmla="*/ 317366 h 380841"/>
                <a:gd name="connsiteX5" fmla="*/ 8386438 w 8449913"/>
                <a:gd name="connsiteY5" fmla="*/ 380841 h 380841"/>
                <a:gd name="connsiteX6" fmla="*/ 63475 w 8449913"/>
                <a:gd name="connsiteY6" fmla="*/ 380841 h 380841"/>
                <a:gd name="connsiteX7" fmla="*/ 0 w 8449913"/>
                <a:gd name="connsiteY7" fmla="*/ 317366 h 380841"/>
                <a:gd name="connsiteX8" fmla="*/ 0 w 8449913"/>
                <a:gd name="connsiteY8" fmla="*/ 63475 h 38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9913" h="380841">
                  <a:moveTo>
                    <a:pt x="0" y="63475"/>
                  </a:moveTo>
                  <a:cubicBezTo>
                    <a:pt x="0" y="28419"/>
                    <a:pt x="28419" y="0"/>
                    <a:pt x="63475" y="0"/>
                  </a:cubicBezTo>
                  <a:lnTo>
                    <a:pt x="8386438" y="0"/>
                  </a:lnTo>
                  <a:cubicBezTo>
                    <a:pt x="8421494" y="0"/>
                    <a:pt x="8449913" y="28419"/>
                    <a:pt x="8449913" y="63475"/>
                  </a:cubicBezTo>
                  <a:lnTo>
                    <a:pt x="8449913" y="317366"/>
                  </a:lnTo>
                  <a:cubicBezTo>
                    <a:pt x="8449913" y="352422"/>
                    <a:pt x="8421494" y="380841"/>
                    <a:pt x="8386438" y="380841"/>
                  </a:cubicBezTo>
                  <a:lnTo>
                    <a:pt x="63475" y="380841"/>
                  </a:lnTo>
                  <a:cubicBezTo>
                    <a:pt x="28419" y="380841"/>
                    <a:pt x="0" y="352422"/>
                    <a:pt x="0" y="317366"/>
                  </a:cubicBezTo>
                  <a:lnTo>
                    <a:pt x="0" y="63475"/>
                  </a:lnTo>
                  <a:close/>
                </a:path>
              </a:pathLst>
            </a:cu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innerShdw blurRad="38100" dist="38100" dir="18000000">
                <a:schemeClr val="accent4">
                  <a:lumMod val="95000"/>
                  <a:lumOff val="5000"/>
                  <a:alpha val="50000"/>
                </a:scheme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6377" tIns="17612" rIns="256377" bIns="17612" spcCol="1270" anchor="ctr"/>
            <a:lstStyle/>
            <a:p>
              <a:pPr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1600" b="1" dirty="0" smtClean="0">
                  <a:solidFill>
                    <a:schemeClr val="bg1"/>
                  </a:solidFill>
                  <a:latin typeface="Calibri" pitchFamily="34" charset="0"/>
                </a:rPr>
                <a:t>Координационный совет </a:t>
              </a:r>
              <a:r>
                <a:rPr lang="ru-RU" altLang="ru-RU" sz="1600" b="1" dirty="0">
                  <a:solidFill>
                    <a:schemeClr val="bg1"/>
                  </a:solidFill>
                  <a:latin typeface="Calibri" pitchFamily="34" charset="0"/>
                </a:rPr>
                <a:t>по </a:t>
              </a:r>
              <a:r>
                <a:rPr lang="ru-RU" altLang="ru-RU" sz="1600" b="1" dirty="0" smtClean="0">
                  <a:solidFill>
                    <a:schemeClr val="bg1"/>
                  </a:solidFill>
                  <a:latin typeface="Calibri" pitchFamily="34" charset="0"/>
                </a:rPr>
                <a:t>туризму </a:t>
              </a:r>
              <a:r>
                <a:rPr lang="ru-RU" altLang="ru-RU" sz="1600" b="1" dirty="0">
                  <a:solidFill>
                    <a:schemeClr val="bg1"/>
                  </a:solidFill>
                  <a:latin typeface="Calibri" pitchFamily="34" charset="0"/>
                </a:rPr>
                <a:t>при Правительстве Тверской области</a:t>
              </a:r>
            </a:p>
          </p:txBody>
        </p:sp>
      </p:grpSp>
      <p:sp>
        <p:nvSpPr>
          <p:cNvPr id="3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573838"/>
            <a:ext cx="213360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9987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0"/>
          <p:cNvGrpSpPr>
            <a:grpSpLocks/>
          </p:cNvGrpSpPr>
          <p:nvPr/>
        </p:nvGrpSpPr>
        <p:grpSpPr bwMode="auto">
          <a:xfrm>
            <a:off x="64008" y="2115"/>
            <a:ext cx="9079992" cy="1185120"/>
            <a:chOff x="0" y="0"/>
            <a:chExt cx="9144000" cy="1493838"/>
          </a:xfrm>
        </p:grpSpPr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1752600" y="400421"/>
              <a:ext cx="5446713" cy="62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Администрация Тверской области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16409" name="Group 9"/>
            <p:cNvGrpSpPr>
              <a:grpSpLocks/>
            </p:cNvGrpSpPr>
            <p:nvPr/>
          </p:nvGrpSpPr>
          <p:grpSpPr bwMode="auto">
            <a:xfrm>
              <a:off x="0" y="0"/>
              <a:ext cx="9144000" cy="1493838"/>
              <a:chOff x="0" y="0"/>
              <a:chExt cx="9144000" cy="1493838"/>
            </a:xfrm>
          </p:grpSpPr>
          <p:pic>
            <p:nvPicPr>
              <p:cNvPr id="16413" name="Picture 15" descr="22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1493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4" name="Picture 15" descr="22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00"/>
              <a:stretch>
                <a:fillRect/>
              </a:stretch>
            </p:blipFill>
            <p:spPr bwMode="auto">
              <a:xfrm>
                <a:off x="0" y="0"/>
                <a:ext cx="1600200" cy="1493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411" name="Picture 15" descr="2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00" b="79596"/>
            <a:stretch>
              <a:fillRect/>
            </a:stretch>
          </p:blipFill>
          <p:spPr bwMode="auto">
            <a:xfrm>
              <a:off x="142240" y="0"/>
              <a:ext cx="1600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2" name="TextBox 17"/>
            <p:cNvSpPr txBox="1">
              <a:spLocks noChangeArrowheads="1"/>
            </p:cNvSpPr>
            <p:nvPr/>
          </p:nvSpPr>
          <p:spPr bwMode="auto">
            <a:xfrm>
              <a:off x="304800" y="20936"/>
              <a:ext cx="184731" cy="35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1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433513" y="823913"/>
            <a:ext cx="71278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07438" y="6518275"/>
            <a:ext cx="436562" cy="33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6389" name="TextBox 18"/>
          <p:cNvSpPr txBox="1">
            <a:spLocks noChangeArrowheads="1"/>
          </p:cNvSpPr>
          <p:nvPr/>
        </p:nvSpPr>
        <p:spPr bwMode="auto">
          <a:xfrm>
            <a:off x="1446213" y="222250"/>
            <a:ext cx="6272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smtClean="0">
                <a:solidFill>
                  <a:srgbClr val="FFFFFF"/>
                </a:solidFill>
                <a:cs typeface="Times New Roman" panose="02020603050405020304" pitchFamily="18" charset="0"/>
              </a:rPr>
              <a:t>Развитие туризма в 2016 году</a:t>
            </a:r>
            <a:r>
              <a:rPr lang="ru-RU" altLang="ru-RU" sz="200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4" name="Полилиния 23"/>
          <p:cNvSpPr/>
          <p:nvPr/>
        </p:nvSpPr>
        <p:spPr>
          <a:xfrm>
            <a:off x="4573881" y="1828984"/>
            <a:ext cx="4572000" cy="2093381"/>
          </a:xfrm>
          <a:custGeom>
            <a:avLst/>
            <a:gdLst>
              <a:gd name="connsiteX0" fmla="*/ 0 w 8626328"/>
              <a:gd name="connsiteY0" fmla="*/ 60131 h 360776"/>
              <a:gd name="connsiteX1" fmla="*/ 60131 w 8626328"/>
              <a:gd name="connsiteY1" fmla="*/ 0 h 360776"/>
              <a:gd name="connsiteX2" fmla="*/ 8566197 w 8626328"/>
              <a:gd name="connsiteY2" fmla="*/ 0 h 360776"/>
              <a:gd name="connsiteX3" fmla="*/ 8626328 w 8626328"/>
              <a:gd name="connsiteY3" fmla="*/ 60131 h 360776"/>
              <a:gd name="connsiteX4" fmla="*/ 8626328 w 8626328"/>
              <a:gd name="connsiteY4" fmla="*/ 300645 h 360776"/>
              <a:gd name="connsiteX5" fmla="*/ 8566197 w 8626328"/>
              <a:gd name="connsiteY5" fmla="*/ 360776 h 360776"/>
              <a:gd name="connsiteX6" fmla="*/ 60131 w 8626328"/>
              <a:gd name="connsiteY6" fmla="*/ 360776 h 360776"/>
              <a:gd name="connsiteX7" fmla="*/ 0 w 8626328"/>
              <a:gd name="connsiteY7" fmla="*/ 300645 h 360776"/>
              <a:gd name="connsiteX8" fmla="*/ 0 w 8626328"/>
              <a:gd name="connsiteY8" fmla="*/ 60131 h 36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26328" h="360776">
                <a:moveTo>
                  <a:pt x="0" y="60131"/>
                </a:moveTo>
                <a:cubicBezTo>
                  <a:pt x="0" y="26922"/>
                  <a:pt x="26922" y="0"/>
                  <a:pt x="60131" y="0"/>
                </a:cubicBezTo>
                <a:lnTo>
                  <a:pt x="8566197" y="0"/>
                </a:lnTo>
                <a:cubicBezTo>
                  <a:pt x="8599406" y="0"/>
                  <a:pt x="8626328" y="26922"/>
                  <a:pt x="8626328" y="60131"/>
                </a:cubicBezTo>
                <a:lnTo>
                  <a:pt x="8626328" y="300645"/>
                </a:lnTo>
                <a:cubicBezTo>
                  <a:pt x="8626328" y="333854"/>
                  <a:pt x="8599406" y="360776"/>
                  <a:pt x="8566197" y="360776"/>
                </a:cubicBezTo>
                <a:lnTo>
                  <a:pt x="60131" y="360776"/>
                </a:lnTo>
                <a:cubicBezTo>
                  <a:pt x="26922" y="360776"/>
                  <a:pt x="0" y="333854"/>
                  <a:pt x="0" y="300645"/>
                </a:cubicBezTo>
                <a:lnTo>
                  <a:pt x="0" y="60131"/>
                </a:lnTo>
                <a:close/>
              </a:path>
            </a:pathLst>
          </a:custGeom>
          <a:solidFill>
            <a:srgbClr val="FFFF99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8100000">
              <a:srgbClr val="FFC000">
                <a:alpha val="50000"/>
              </a:srgb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4000" tIns="17612" rIns="108000" bIns="17612" anchor="ctr"/>
          <a:lstStyle>
            <a:lvl1pPr marL="171450" indent="-1714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Участие в ФЦП «Развитие внутреннего и въездного туризма в РФ 2011-2018» (кластер «Верхневолжский»):</a:t>
            </a:r>
          </a:p>
          <a:p>
            <a:pPr algn="just" eaLnBrk="1" hangingPunct="1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1.Внесение изменений в существующий проект создания кластера (включение новых проектов «Конаково Ривер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</a:rPr>
              <a:t>Клаб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», «Междуречье», «По сказочным тропам»). </a:t>
            </a:r>
          </a:p>
          <a:p>
            <a:pPr algn="just" eaLnBrk="1" hangingPunct="1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2. Строительство новых объектов кластера: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«Реконструкция автомобильной дороги общего пользования  регионального значения «Подъезд к пос. 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</a:rPr>
              <a:t>Шоша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» на участке км 0+795 – км 2+800 в районе туристско-рекреационной зоны проекта «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</a:rPr>
              <a:t>Завидово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» Конаковского района Тверской области»</a:t>
            </a:r>
          </a:p>
          <a:p>
            <a:pPr algn="just" eaLnBrk="1" hangingPunct="1">
              <a:defRPr/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4488156" y="4017919"/>
            <a:ext cx="4572000" cy="1650512"/>
          </a:xfrm>
          <a:custGeom>
            <a:avLst/>
            <a:gdLst>
              <a:gd name="connsiteX0" fmla="*/ 0 w 8626328"/>
              <a:gd name="connsiteY0" fmla="*/ 60131 h 360776"/>
              <a:gd name="connsiteX1" fmla="*/ 60131 w 8626328"/>
              <a:gd name="connsiteY1" fmla="*/ 0 h 360776"/>
              <a:gd name="connsiteX2" fmla="*/ 8566197 w 8626328"/>
              <a:gd name="connsiteY2" fmla="*/ 0 h 360776"/>
              <a:gd name="connsiteX3" fmla="*/ 8626328 w 8626328"/>
              <a:gd name="connsiteY3" fmla="*/ 60131 h 360776"/>
              <a:gd name="connsiteX4" fmla="*/ 8626328 w 8626328"/>
              <a:gd name="connsiteY4" fmla="*/ 300645 h 360776"/>
              <a:gd name="connsiteX5" fmla="*/ 8566197 w 8626328"/>
              <a:gd name="connsiteY5" fmla="*/ 360776 h 360776"/>
              <a:gd name="connsiteX6" fmla="*/ 60131 w 8626328"/>
              <a:gd name="connsiteY6" fmla="*/ 360776 h 360776"/>
              <a:gd name="connsiteX7" fmla="*/ 0 w 8626328"/>
              <a:gd name="connsiteY7" fmla="*/ 300645 h 360776"/>
              <a:gd name="connsiteX8" fmla="*/ 0 w 8626328"/>
              <a:gd name="connsiteY8" fmla="*/ 60131 h 36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26328" h="360776">
                <a:moveTo>
                  <a:pt x="0" y="60131"/>
                </a:moveTo>
                <a:cubicBezTo>
                  <a:pt x="0" y="26922"/>
                  <a:pt x="26922" y="0"/>
                  <a:pt x="60131" y="0"/>
                </a:cubicBezTo>
                <a:lnTo>
                  <a:pt x="8566197" y="0"/>
                </a:lnTo>
                <a:cubicBezTo>
                  <a:pt x="8599406" y="0"/>
                  <a:pt x="8626328" y="26922"/>
                  <a:pt x="8626328" y="60131"/>
                </a:cubicBezTo>
                <a:lnTo>
                  <a:pt x="8626328" y="300645"/>
                </a:lnTo>
                <a:cubicBezTo>
                  <a:pt x="8626328" y="333854"/>
                  <a:pt x="8599406" y="360776"/>
                  <a:pt x="8566197" y="360776"/>
                </a:cubicBezTo>
                <a:lnTo>
                  <a:pt x="60131" y="360776"/>
                </a:lnTo>
                <a:cubicBezTo>
                  <a:pt x="26922" y="360776"/>
                  <a:pt x="0" y="333854"/>
                  <a:pt x="0" y="300645"/>
                </a:cubicBezTo>
                <a:lnTo>
                  <a:pt x="0" y="60131"/>
                </a:lnTo>
                <a:close/>
              </a:path>
            </a:pathLst>
          </a:custGeom>
          <a:solidFill>
            <a:srgbClr val="FFFF99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8100000">
              <a:srgbClr val="FFC000">
                <a:alpha val="50000"/>
              </a:srgb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4000" tIns="17612" rIns="108000" bIns="17612" anchor="ctr"/>
          <a:lstStyle>
            <a:lvl1pPr marL="171450" indent="-1714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на территории Тверской области туристско-рекреационных парков (ТРП):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srgbClr val="000000"/>
                </a:solidFill>
              </a:rPr>
              <a:t>1.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Сопровождение заявки Администрации ООО «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</a:rPr>
              <a:t>Легал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</a:rPr>
              <a:t>Консалт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» на придание статуса ТРП «Междуречье». 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2.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Работа по присвоению статуса «туристско-рекреационный парк» территориям, на которых реализуются инвестиционные проекты в сфере туризма.</a:t>
            </a:r>
          </a:p>
        </p:txBody>
      </p:sp>
      <p:sp>
        <p:nvSpPr>
          <p:cNvPr id="34" name="Полилиния 33"/>
          <p:cNvSpPr/>
          <p:nvPr/>
        </p:nvSpPr>
        <p:spPr>
          <a:xfrm>
            <a:off x="4488156" y="5763984"/>
            <a:ext cx="4572000" cy="837983"/>
          </a:xfrm>
          <a:custGeom>
            <a:avLst/>
            <a:gdLst>
              <a:gd name="connsiteX0" fmla="*/ 0 w 8626328"/>
              <a:gd name="connsiteY0" fmla="*/ 60131 h 360776"/>
              <a:gd name="connsiteX1" fmla="*/ 60131 w 8626328"/>
              <a:gd name="connsiteY1" fmla="*/ 0 h 360776"/>
              <a:gd name="connsiteX2" fmla="*/ 8566197 w 8626328"/>
              <a:gd name="connsiteY2" fmla="*/ 0 h 360776"/>
              <a:gd name="connsiteX3" fmla="*/ 8626328 w 8626328"/>
              <a:gd name="connsiteY3" fmla="*/ 60131 h 360776"/>
              <a:gd name="connsiteX4" fmla="*/ 8626328 w 8626328"/>
              <a:gd name="connsiteY4" fmla="*/ 300645 h 360776"/>
              <a:gd name="connsiteX5" fmla="*/ 8566197 w 8626328"/>
              <a:gd name="connsiteY5" fmla="*/ 360776 h 360776"/>
              <a:gd name="connsiteX6" fmla="*/ 60131 w 8626328"/>
              <a:gd name="connsiteY6" fmla="*/ 360776 h 360776"/>
              <a:gd name="connsiteX7" fmla="*/ 0 w 8626328"/>
              <a:gd name="connsiteY7" fmla="*/ 300645 h 360776"/>
              <a:gd name="connsiteX8" fmla="*/ 0 w 8626328"/>
              <a:gd name="connsiteY8" fmla="*/ 60131 h 36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26328" h="360776">
                <a:moveTo>
                  <a:pt x="0" y="60131"/>
                </a:moveTo>
                <a:cubicBezTo>
                  <a:pt x="0" y="26922"/>
                  <a:pt x="26922" y="0"/>
                  <a:pt x="60131" y="0"/>
                </a:cubicBezTo>
                <a:lnTo>
                  <a:pt x="8566197" y="0"/>
                </a:lnTo>
                <a:cubicBezTo>
                  <a:pt x="8599406" y="0"/>
                  <a:pt x="8626328" y="26922"/>
                  <a:pt x="8626328" y="60131"/>
                </a:cubicBezTo>
                <a:lnTo>
                  <a:pt x="8626328" y="300645"/>
                </a:lnTo>
                <a:cubicBezTo>
                  <a:pt x="8626328" y="333854"/>
                  <a:pt x="8599406" y="360776"/>
                  <a:pt x="8566197" y="360776"/>
                </a:cubicBezTo>
                <a:lnTo>
                  <a:pt x="60131" y="360776"/>
                </a:lnTo>
                <a:cubicBezTo>
                  <a:pt x="26922" y="360776"/>
                  <a:pt x="0" y="333854"/>
                  <a:pt x="0" y="300645"/>
                </a:cubicBezTo>
                <a:lnTo>
                  <a:pt x="0" y="60131"/>
                </a:lnTo>
                <a:close/>
              </a:path>
            </a:pathLst>
          </a:custGeom>
          <a:solidFill>
            <a:srgbClr val="FFFF99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8100000">
              <a:srgbClr val="FFC000">
                <a:alpha val="50000"/>
              </a:srgb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4000" tIns="17612" rIns="108000" bIns="17612" anchor="ctr"/>
          <a:lstStyle>
            <a:lvl1pPr marL="171450" indent="-1714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сети туристских информационных центров Тверской области, в том числе на базе крупных объектов размещения, объектов показа</a:t>
            </a:r>
          </a:p>
        </p:txBody>
      </p:sp>
      <p:sp>
        <p:nvSpPr>
          <p:cNvPr id="35" name="Полилиния 34"/>
          <p:cNvSpPr/>
          <p:nvPr/>
        </p:nvSpPr>
        <p:spPr>
          <a:xfrm>
            <a:off x="64008" y="1838131"/>
            <a:ext cx="4279392" cy="4763837"/>
          </a:xfrm>
          <a:custGeom>
            <a:avLst/>
            <a:gdLst>
              <a:gd name="connsiteX0" fmla="*/ 0 w 8626328"/>
              <a:gd name="connsiteY0" fmla="*/ 60131 h 360776"/>
              <a:gd name="connsiteX1" fmla="*/ 60131 w 8626328"/>
              <a:gd name="connsiteY1" fmla="*/ 0 h 360776"/>
              <a:gd name="connsiteX2" fmla="*/ 8566197 w 8626328"/>
              <a:gd name="connsiteY2" fmla="*/ 0 h 360776"/>
              <a:gd name="connsiteX3" fmla="*/ 8626328 w 8626328"/>
              <a:gd name="connsiteY3" fmla="*/ 60131 h 360776"/>
              <a:gd name="connsiteX4" fmla="*/ 8626328 w 8626328"/>
              <a:gd name="connsiteY4" fmla="*/ 300645 h 360776"/>
              <a:gd name="connsiteX5" fmla="*/ 8566197 w 8626328"/>
              <a:gd name="connsiteY5" fmla="*/ 360776 h 360776"/>
              <a:gd name="connsiteX6" fmla="*/ 60131 w 8626328"/>
              <a:gd name="connsiteY6" fmla="*/ 360776 h 360776"/>
              <a:gd name="connsiteX7" fmla="*/ 0 w 8626328"/>
              <a:gd name="connsiteY7" fmla="*/ 300645 h 360776"/>
              <a:gd name="connsiteX8" fmla="*/ 0 w 8626328"/>
              <a:gd name="connsiteY8" fmla="*/ 60131 h 36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26328" h="360776">
                <a:moveTo>
                  <a:pt x="0" y="60131"/>
                </a:moveTo>
                <a:cubicBezTo>
                  <a:pt x="0" y="26922"/>
                  <a:pt x="26922" y="0"/>
                  <a:pt x="60131" y="0"/>
                </a:cubicBezTo>
                <a:lnTo>
                  <a:pt x="8566197" y="0"/>
                </a:lnTo>
                <a:cubicBezTo>
                  <a:pt x="8599406" y="0"/>
                  <a:pt x="8626328" y="26922"/>
                  <a:pt x="8626328" y="60131"/>
                </a:cubicBezTo>
                <a:lnTo>
                  <a:pt x="8626328" y="300645"/>
                </a:lnTo>
                <a:cubicBezTo>
                  <a:pt x="8626328" y="333854"/>
                  <a:pt x="8599406" y="360776"/>
                  <a:pt x="8566197" y="360776"/>
                </a:cubicBezTo>
                <a:lnTo>
                  <a:pt x="60131" y="360776"/>
                </a:lnTo>
                <a:cubicBezTo>
                  <a:pt x="26922" y="360776"/>
                  <a:pt x="0" y="333854"/>
                  <a:pt x="0" y="300645"/>
                </a:cubicBezTo>
                <a:lnTo>
                  <a:pt x="0" y="60131"/>
                </a:lnTo>
                <a:close/>
              </a:path>
            </a:pathLst>
          </a:custGeom>
          <a:solidFill>
            <a:srgbClr val="FFFF99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8100000">
              <a:srgbClr val="FFC000">
                <a:alpha val="50000"/>
              </a:srgb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4000" tIns="17612" rIns="108000" bIns="17612" anchor="ctr"/>
          <a:lstStyle>
            <a:lvl1pPr marL="171450" indent="-1714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Организация и проведение </a:t>
            </a: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</a:rPr>
              <a:t>IV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Тверского международного форума речного туризма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Продвижение </a:t>
            </a:r>
            <a:r>
              <a:rPr lang="ru-RU" sz="1200" b="1" dirty="0" err="1" smtClean="0">
                <a:solidFill>
                  <a:srgbClr val="000000"/>
                </a:solidFill>
                <a:latin typeface="Times New Roman" pitchFamily="18" charset="0"/>
              </a:rPr>
              <a:t>турпотенциала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  Тверской области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buFontTx/>
              <a:buChar char="-"/>
              <a:defRPr/>
            </a:pPr>
            <a:r>
              <a:rPr lang="ru-RU" sz="1150" dirty="0" smtClean="0">
                <a:solidFill>
                  <a:srgbClr val="000000"/>
                </a:solidFill>
                <a:latin typeface="Times New Roman" pitchFamily="18" charset="0"/>
              </a:rPr>
              <a:t>взаимодействие с регионами ЦФО по созданию общих межрегиональных маршрутов;</a:t>
            </a:r>
          </a:p>
          <a:p>
            <a:pPr eaLnBrk="1" hangingPunct="1">
              <a:defRPr/>
            </a:pPr>
            <a:r>
              <a:rPr lang="ru-RU" sz="1150" dirty="0" smtClean="0">
                <a:solidFill>
                  <a:srgbClr val="000000"/>
                </a:solidFill>
                <a:latin typeface="Times New Roman" pitchFamily="18" charset="0"/>
              </a:rPr>
              <a:t>-   продвижение событийного календаря Тверской области;</a:t>
            </a:r>
          </a:p>
          <a:p>
            <a:pPr eaLnBrk="1" hangingPunct="1">
              <a:buFontTx/>
              <a:buChar char="-"/>
              <a:defRPr/>
            </a:pPr>
            <a:r>
              <a:rPr lang="ru-RU" sz="1150" dirty="0" smtClean="0">
                <a:solidFill>
                  <a:srgbClr val="000000"/>
                </a:solidFill>
                <a:latin typeface="Times New Roman" pitchFamily="18" charset="0"/>
              </a:rPr>
              <a:t>работа по продвижению туристского маршрута «Тверские усадьбы»;</a:t>
            </a:r>
          </a:p>
          <a:p>
            <a:pPr eaLnBrk="1" hangingPunct="1">
              <a:buFontTx/>
              <a:buChar char="-"/>
              <a:defRPr/>
            </a:pPr>
            <a:r>
              <a:rPr lang="ru-RU" sz="1150" dirty="0" smtClean="0">
                <a:solidFill>
                  <a:srgbClr val="000000"/>
                </a:solidFill>
                <a:latin typeface="Times New Roman" pitchFamily="18" charset="0"/>
              </a:rPr>
              <a:t>развитие детского туризма, социального туризма - формирование «дорожной карты»;</a:t>
            </a:r>
          </a:p>
          <a:p>
            <a:pPr eaLnBrk="1" hangingPunct="1">
              <a:defRPr/>
            </a:pPr>
            <a:r>
              <a:rPr lang="ru-RU" sz="1150" dirty="0" smtClean="0">
                <a:solidFill>
                  <a:srgbClr val="000000"/>
                </a:solidFill>
                <a:latin typeface="Times New Roman" pitchFamily="18" charset="0"/>
              </a:rPr>
              <a:t>-   создание информационного поля (портал, сайт Министерства, новостная лента в федеральных и региональных СМИ);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150" dirty="0" smtClean="0">
                <a:solidFill>
                  <a:srgbClr val="000000"/>
                </a:solidFill>
                <a:latin typeface="Times New Roman" pitchFamily="18" charset="0"/>
              </a:rPr>
              <a:t>взаимодействие с туристским бизнесом, профессиональными объединениям региона в сфере туризма, муниципальными образованиями;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150" dirty="0" smtClean="0">
                <a:solidFill>
                  <a:srgbClr val="000000"/>
                </a:solidFill>
                <a:latin typeface="Times New Roman" pitchFamily="18" charset="0"/>
              </a:rPr>
              <a:t>развитие новых направлений туризма – «красный», гастрономический туризм;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150" dirty="0" smtClean="0">
                <a:solidFill>
                  <a:srgbClr val="000000"/>
                </a:solidFill>
                <a:latin typeface="Times New Roman" pitchFamily="18" charset="0"/>
              </a:rPr>
              <a:t>издание путеводителя по Тверской области на английском языке;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150" dirty="0" smtClean="0">
                <a:solidFill>
                  <a:srgbClr val="000000"/>
                </a:solidFill>
                <a:latin typeface="Times New Roman" pitchFamily="18" charset="0"/>
              </a:rPr>
              <a:t>взаимодействие с музейно-развлекательными центрами Тверской области 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Участие в международной туристической выставке «</a:t>
            </a:r>
            <a:r>
              <a:rPr lang="ru-RU" sz="1200" b="1" dirty="0" err="1" smtClean="0">
                <a:solidFill>
                  <a:srgbClr val="000000"/>
                </a:solidFill>
                <a:latin typeface="Times New Roman" pitchFamily="18" charset="0"/>
              </a:rPr>
              <a:t>Интурмаркет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»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Осуществление деятельности Координационного совета по туризму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buFontTx/>
              <a:buChar char="-"/>
              <a:defRPr/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Блок-схема: ссылка на другую страницу 1"/>
          <p:cNvSpPr>
            <a:spLocks noChangeAspect="1"/>
          </p:cNvSpPr>
          <p:nvPr/>
        </p:nvSpPr>
        <p:spPr>
          <a:xfrm>
            <a:off x="64008" y="1196382"/>
            <a:ext cx="4279392" cy="632602"/>
          </a:xfrm>
          <a:prstGeom prst="flowChartOffpageConnector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>
            <a:innerShdw blurRad="50800" dist="50800" dir="2700000">
              <a:srgbClr val="C00000">
                <a:alpha val="22000"/>
              </a:srgb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4000" tIns="17612" rIns="108000" bIns="17612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развития туризма</a:t>
            </a:r>
          </a:p>
        </p:txBody>
      </p:sp>
      <p:sp>
        <p:nvSpPr>
          <p:cNvPr id="39" name="Блок-схема: ссылка на другую страницу 38"/>
          <p:cNvSpPr/>
          <p:nvPr/>
        </p:nvSpPr>
        <p:spPr>
          <a:xfrm>
            <a:off x="4488156" y="1199563"/>
            <a:ext cx="4572000" cy="620273"/>
          </a:xfrm>
          <a:prstGeom prst="flowChartOffpageConnector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>
            <a:innerShdw blurRad="50800" dist="50800" dir="2700000">
              <a:srgbClr val="C00000">
                <a:alpha val="22000"/>
              </a:srgb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4000" tIns="17612" rIns="108000" bIns="17612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туристской и сопутствующей инфраструктуры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-1588"/>
            <a:ext cx="981541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87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0" y="-14020"/>
            <a:ext cx="9144000" cy="1191731"/>
            <a:chOff x="0" y="0"/>
            <a:chExt cx="9144000" cy="1493838"/>
          </a:xfrm>
        </p:grpSpPr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752600" y="400271"/>
              <a:ext cx="5472113" cy="461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Администрация Тверской области</a:t>
              </a:r>
              <a:endPara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16" name="Group 9"/>
            <p:cNvGrpSpPr>
              <a:grpSpLocks/>
            </p:cNvGrpSpPr>
            <p:nvPr/>
          </p:nvGrpSpPr>
          <p:grpSpPr bwMode="auto">
            <a:xfrm>
              <a:off x="0" y="0"/>
              <a:ext cx="9144000" cy="1493838"/>
              <a:chOff x="0" y="0"/>
              <a:chExt cx="9144000" cy="1493838"/>
            </a:xfrm>
          </p:grpSpPr>
          <p:pic>
            <p:nvPicPr>
              <p:cNvPr id="19" name="Picture 15" descr="22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1493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5" descr="22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00"/>
              <a:stretch>
                <a:fillRect/>
              </a:stretch>
            </p:blipFill>
            <p:spPr bwMode="auto">
              <a:xfrm>
                <a:off x="0" y="0"/>
                <a:ext cx="1600200" cy="1493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" name="Picture 15" descr="2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00" b="79596"/>
            <a:stretch>
              <a:fillRect/>
            </a:stretch>
          </p:blipFill>
          <p:spPr bwMode="auto">
            <a:xfrm>
              <a:off x="142240" y="0"/>
              <a:ext cx="1600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3" descr="logo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87" y="0"/>
              <a:ext cx="979640" cy="1492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434911" y="3125971"/>
            <a:ext cx="4274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r>
              <a:rPr lang="ru-RU" sz="32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32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9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Оформление по умолчанию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</TotalTime>
  <Words>1042</Words>
  <Application>Microsoft Office PowerPoint</Application>
  <PresentationFormat>Экран (4:3)</PresentationFormat>
  <Paragraphs>171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ＭＳ Ｐゴシック</vt:lpstr>
      <vt:lpstr>Times New Roman</vt:lpstr>
      <vt:lpstr>Wingdings</vt:lpstr>
      <vt:lpstr>Оформление по умолчанию</vt:lpstr>
      <vt:lpstr>13_Оформление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ТЕХНИЧЕСКОЕ ЗАДАНИЕ  НА РЕКОНСТРУКЦИЮ МОУ «СРЕДНЯЯ ШКОЛА №13»  (с устройством пристройки столовой)   в г. КИМРЫ   ТВЕРСКОЙ ОБЛАСТИ  А.А.Каспржак начальник департамента образования Тверской области</dc:title>
  <dc:subject/>
  <dc:creator>peres</dc:creator>
  <cp:keywords/>
  <dc:description/>
  <cp:lastModifiedBy>Adminik</cp:lastModifiedBy>
  <cp:revision>243</cp:revision>
  <cp:lastPrinted>2016-02-09T12:08:24Z</cp:lastPrinted>
  <dcterms:created xsi:type="dcterms:W3CDTF">2008-10-17T07:39:58Z</dcterms:created>
  <dcterms:modified xsi:type="dcterms:W3CDTF">2016-02-26T12:10:12Z</dcterms:modified>
  <cp:category/>
</cp:coreProperties>
</file>