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68" r:id="rId4"/>
    <p:sldId id="258" r:id="rId5"/>
    <p:sldId id="269" r:id="rId6"/>
    <p:sldId id="270" r:id="rId7"/>
    <p:sldId id="261" r:id="rId8"/>
    <p:sldId id="262" r:id="rId9"/>
    <p:sldId id="260" r:id="rId10"/>
    <p:sldId id="259" r:id="rId11"/>
    <p:sldId id="263" r:id="rId12"/>
    <p:sldId id="264" r:id="rId13"/>
  </p:sldIdLst>
  <p:sldSz cx="9144000" cy="5143500" type="screen16x9"/>
  <p:notesSz cx="4691063" cy="86868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5B58"/>
    <a:srgbClr val="CD7371"/>
    <a:srgbClr val="A3C220"/>
    <a:srgbClr val="FF9900"/>
    <a:srgbClr val="FFCC00"/>
    <a:srgbClr val="FFFF66"/>
    <a:srgbClr val="CCFF33"/>
    <a:srgbClr val="CCFF66"/>
    <a:srgbClr val="1B8ADB"/>
    <a:srgbClr val="9EC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7" d="100"/>
          <a:sy n="157" d="100"/>
        </p:scale>
        <p:origin x="-710" y="-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032794" cy="434340"/>
          </a:xfrm>
          <a:prstGeom prst="rect">
            <a:avLst/>
          </a:prstGeom>
        </p:spPr>
        <p:txBody>
          <a:bodyPr vert="horz" lIns="76444" tIns="38222" rIns="76444" bIns="38222" rtlCol="0"/>
          <a:lstStyle>
            <a:lvl1pPr algn="l">
              <a:defRPr sz="10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2657183" y="0"/>
            <a:ext cx="2032794" cy="434340"/>
          </a:xfrm>
          <a:prstGeom prst="rect">
            <a:avLst/>
          </a:prstGeom>
        </p:spPr>
        <p:txBody>
          <a:bodyPr vert="horz" lIns="76444" tIns="38222" rIns="76444" bIns="38222" rtlCol="0"/>
          <a:lstStyle>
            <a:lvl1pPr algn="r">
              <a:defRPr sz="1000"/>
            </a:lvl1pPr>
          </a:lstStyle>
          <a:p>
            <a:fld id="{0FDC90A8-FDF5-48E9-9E1A-8B771EEDE59A}" type="datetimeFigureOut">
              <a:rPr lang="ru-RU" smtClean="0"/>
              <a:t>25.02.2016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250952"/>
            <a:ext cx="2032794" cy="434340"/>
          </a:xfrm>
          <a:prstGeom prst="rect">
            <a:avLst/>
          </a:prstGeom>
        </p:spPr>
        <p:txBody>
          <a:bodyPr vert="horz" lIns="76444" tIns="38222" rIns="76444" bIns="38222" rtlCol="0" anchor="b"/>
          <a:lstStyle>
            <a:lvl1pPr algn="l">
              <a:defRPr sz="10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2657183" y="8250952"/>
            <a:ext cx="2032794" cy="434340"/>
          </a:xfrm>
          <a:prstGeom prst="rect">
            <a:avLst/>
          </a:prstGeom>
        </p:spPr>
        <p:txBody>
          <a:bodyPr vert="horz" lIns="76444" tIns="38222" rIns="76444" bIns="38222" rtlCol="0" anchor="b"/>
          <a:lstStyle>
            <a:lvl1pPr algn="r">
              <a:defRPr sz="1000"/>
            </a:lvl1pPr>
          </a:lstStyle>
          <a:p>
            <a:fld id="{BA5331CA-E5D0-417F-9BE5-B72BCF8B13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21236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032794" cy="434340"/>
          </a:xfrm>
          <a:prstGeom prst="rect">
            <a:avLst/>
          </a:prstGeom>
        </p:spPr>
        <p:txBody>
          <a:bodyPr vert="horz" lIns="76444" tIns="38222" rIns="76444" bIns="38222" rtlCol="0"/>
          <a:lstStyle>
            <a:lvl1pPr algn="l">
              <a:defRPr sz="10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2657183" y="0"/>
            <a:ext cx="2032794" cy="434340"/>
          </a:xfrm>
          <a:prstGeom prst="rect">
            <a:avLst/>
          </a:prstGeom>
        </p:spPr>
        <p:txBody>
          <a:bodyPr vert="horz" lIns="76444" tIns="38222" rIns="76444" bIns="38222" rtlCol="0"/>
          <a:lstStyle>
            <a:lvl1pPr algn="r">
              <a:defRPr sz="1000"/>
            </a:lvl1pPr>
          </a:lstStyle>
          <a:p>
            <a:fld id="{B973BB26-C357-43D9-8661-E7EFDCBB1511}" type="datetimeFigureOut">
              <a:rPr lang="ru-RU" smtClean="0"/>
              <a:t>25.02.2016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549275" y="650875"/>
            <a:ext cx="5789613" cy="3257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6444" tIns="38222" rIns="76444" bIns="3822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469107" y="4126230"/>
            <a:ext cx="3752850" cy="3909060"/>
          </a:xfrm>
          <a:prstGeom prst="rect">
            <a:avLst/>
          </a:prstGeom>
        </p:spPr>
        <p:txBody>
          <a:bodyPr vert="horz" lIns="76444" tIns="38222" rIns="76444" bIns="38222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250952"/>
            <a:ext cx="2032794" cy="434340"/>
          </a:xfrm>
          <a:prstGeom prst="rect">
            <a:avLst/>
          </a:prstGeom>
        </p:spPr>
        <p:txBody>
          <a:bodyPr vert="horz" lIns="76444" tIns="38222" rIns="76444" bIns="38222" rtlCol="0" anchor="b"/>
          <a:lstStyle>
            <a:lvl1pPr algn="l">
              <a:defRPr sz="10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2657183" y="8250952"/>
            <a:ext cx="2032794" cy="434340"/>
          </a:xfrm>
          <a:prstGeom prst="rect">
            <a:avLst/>
          </a:prstGeom>
        </p:spPr>
        <p:txBody>
          <a:bodyPr vert="horz" lIns="76444" tIns="38222" rIns="76444" bIns="38222" rtlCol="0" anchor="b"/>
          <a:lstStyle>
            <a:lvl1pPr algn="r">
              <a:defRPr sz="1000"/>
            </a:lvl1pPr>
          </a:lstStyle>
          <a:p>
            <a:fld id="{84416280-B0AC-458A-96E7-EDF9E6AC92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98156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703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834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026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051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926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06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938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39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783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461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2853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761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2515-D597-47EB-BCE4-3E76AC8690FA}" type="datetime1">
              <a:rPr lang="ru-RU" smtClean="0"/>
              <a:t>25.02.2016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1EDC7-BBFC-439A-92C5-EEFDBC281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77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7A597-E506-4108-ABEF-DA93F06869DF}" type="datetime1">
              <a:rPr lang="ru-RU" smtClean="0"/>
              <a:t>25.02.2016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1EDC7-BBFC-439A-92C5-EEFDBC281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283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EB13-1A4F-42A8-9219-2D805CFF2322}" type="datetime1">
              <a:rPr lang="ru-RU" smtClean="0"/>
              <a:t>25.02.2016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1EDC7-BBFC-439A-92C5-EEFDBC281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08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56D4-F77B-40EB-B2FA-6B5EFF0B05F3}" type="datetime1">
              <a:rPr lang="ru-RU" smtClean="0"/>
              <a:t>25.02.2016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1EDC7-BBFC-439A-92C5-EEFDBC281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712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F7E44-4A2A-4B92-AA0A-3E46BFB1536B}" type="datetime1">
              <a:rPr lang="ru-RU" smtClean="0"/>
              <a:t>25.02.2016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1EDC7-BBFC-439A-92C5-EEFDBC281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580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FFFD-D090-47E3-B969-DAEE8C38DB6E}" type="datetime1">
              <a:rPr lang="ru-RU" smtClean="0"/>
              <a:t>25.02.2016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1EDC7-BBFC-439A-92C5-EEFDBC281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85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91589-AAC9-4A5F-8305-4A1DD379D4C6}" type="datetime1">
              <a:rPr lang="ru-RU" smtClean="0"/>
              <a:t>25.02.2016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1EDC7-BBFC-439A-92C5-EEFDBC281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06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21E19-B070-46DA-9351-8883D3C5170C}" type="datetime1">
              <a:rPr lang="ru-RU" smtClean="0"/>
              <a:t>25.02.2016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1EDC7-BBFC-439A-92C5-EEFDBC281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874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A076-61F7-4266-AAB8-8C5832D44411}" type="datetime1">
              <a:rPr lang="ru-RU" smtClean="0"/>
              <a:t>25.02.2016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1EDC7-BBFC-439A-92C5-EEFDBC281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476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8421-A6F9-4D78-A4A2-53B6821B7FC3}" type="datetime1">
              <a:rPr lang="ru-RU" smtClean="0"/>
              <a:t>25.02.2016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1EDC7-BBFC-439A-92C5-EEFDBC281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708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91BF9-1D3B-4D56-9F53-21FEF863D442}" type="datetime1">
              <a:rPr lang="ru-RU" smtClean="0"/>
              <a:t>25.02.2016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1EDC7-BBFC-439A-92C5-EEFDBC281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693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C243E-9574-4EB3-9789-4DBDDBECF89D}" type="datetime1">
              <a:rPr lang="ru-RU" smtClean="0"/>
              <a:t>25.02.2016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1EDC7-BBFC-439A-92C5-EEFDBC281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555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01_INVEST\01_PROJ\01_MEGA\02_WORK\03_3DMAX\50_render\08_part_2016\20160224_\00_ОТБОР\01_PRINT\01_А4\00_20160224_1_01_cam015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123478"/>
            <a:ext cx="5181310" cy="1060649"/>
          </a:xfrm>
          <a:prstGeom prst="rect">
            <a:avLst/>
          </a:prstGeom>
          <a:noFill/>
        </p:spPr>
        <p:txBody>
          <a:bodyPr wrap="square" lIns="55285" tIns="27642" rIns="55285" bIns="27642" rtlCol="0">
            <a:spAutoFit/>
          </a:bodyPr>
          <a:lstStyle/>
          <a:p>
            <a:pPr algn="ctr"/>
            <a:r>
              <a:rPr lang="ru-RU" sz="4400" dirty="0">
                <a:solidFill>
                  <a:srgbClr val="00B050"/>
                </a:solidFill>
                <a:latin typeface="Days" pitchFamily="2" charset="0"/>
              </a:rPr>
              <a:t>Проект М2о2</a:t>
            </a:r>
          </a:p>
          <a:p>
            <a:pPr algn="ctr"/>
            <a:r>
              <a:rPr lang="ru-RU" sz="2100" dirty="0">
                <a:solidFill>
                  <a:srgbClr val="FF9933"/>
                </a:solidFill>
                <a:latin typeface="Days" pitchFamily="2" charset="0"/>
              </a:rPr>
              <a:t>территория активной жизни</a:t>
            </a:r>
          </a:p>
        </p:txBody>
      </p:sp>
    </p:spTree>
    <p:extLst>
      <p:ext uri="{BB962C8B-B14F-4D97-AF65-F5344CB8AC3E}">
        <p14:creationId xmlns:p14="http://schemas.microsoft.com/office/powerpoint/2010/main" val="109846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01_INVEST\01_PROJ\01_MEGA\02_WORK\03_3DMAX\50_render\08_part_2016\20160224_\00_ОТБОР\01_PRINT\01_А4\03_20160225_1_02_cam00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7864" y="267493"/>
            <a:ext cx="5181310" cy="10606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55285" tIns="27642" rIns="55285" bIns="27642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  <a:latin typeface="Days" pitchFamily="2" charset="0"/>
              </a:rPr>
              <a:t>Проект М2о2</a:t>
            </a:r>
          </a:p>
          <a:p>
            <a:pPr algn="ctr"/>
            <a:r>
              <a:rPr lang="ru-RU" sz="2100" dirty="0">
                <a:solidFill>
                  <a:schemeClr val="bg1"/>
                </a:solidFill>
                <a:latin typeface="Days" pitchFamily="2" charset="0"/>
              </a:rPr>
              <a:t>территория активной жизни</a:t>
            </a:r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16216" y="4674170"/>
            <a:ext cx="2339280" cy="273844"/>
          </a:xfrm>
        </p:spPr>
        <p:txBody>
          <a:bodyPr/>
          <a:lstStyle/>
          <a:p>
            <a:fld id="{1F81EDC7-BBFC-439A-92C5-EEFDBC281198}" type="slidenum">
              <a:rPr lang="ru-RU" sz="200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10</a:t>
            </a:fld>
            <a:endParaRPr lang="ru-RU" sz="20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18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6" y="-6501"/>
            <a:ext cx="2815726" cy="18809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331" y="2664199"/>
            <a:ext cx="3711669" cy="24791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100" y="3602927"/>
            <a:ext cx="2306013" cy="15404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6" y="1601631"/>
            <a:ext cx="2587946" cy="17287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210" y="-10810"/>
            <a:ext cx="3516949" cy="9224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268" y="1425175"/>
            <a:ext cx="3709633" cy="24780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310" y="-10810"/>
            <a:ext cx="2805900" cy="18743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6" y="3061704"/>
            <a:ext cx="3147516" cy="210233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618210" y="1065903"/>
            <a:ext cx="3525790" cy="407744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ru-RU" sz="1600" dirty="0" smtClean="0">
                <a:latin typeface="Days" pitchFamily="2" charset="0"/>
              </a:rPr>
              <a:t>ПАРТНЕР ПРОЕКТА М2О2</a:t>
            </a:r>
          </a:p>
          <a:p>
            <a:pPr algn="ctr">
              <a:lnSpc>
                <a:spcPct val="150000"/>
              </a:lnSpc>
            </a:pPr>
            <a:r>
              <a:rPr lang="ru-RU" sz="1400" dirty="0" smtClean="0">
                <a:latin typeface="Days" pitchFamily="2" charset="0"/>
              </a:rPr>
              <a:t>ООО «ФИНТЕКО»</a:t>
            </a:r>
          </a:p>
          <a:p>
            <a:pPr algn="ctr"/>
            <a:r>
              <a:rPr lang="ru-RU" sz="1400" dirty="0" smtClean="0">
                <a:latin typeface="Days" pitchFamily="2" charset="0"/>
              </a:rPr>
              <a:t>115054</a:t>
            </a:r>
            <a:r>
              <a:rPr lang="ru-RU" sz="1400" dirty="0">
                <a:latin typeface="Days" pitchFamily="2" charset="0"/>
              </a:rPr>
              <a:t>, Москва, </a:t>
            </a:r>
            <a:endParaRPr lang="en-US" sz="1400" dirty="0" smtClean="0">
              <a:latin typeface="Days" pitchFamily="2" charset="0"/>
            </a:endParaRPr>
          </a:p>
          <a:p>
            <a:pPr algn="ctr"/>
            <a:r>
              <a:rPr lang="ru-RU" sz="1400" dirty="0" smtClean="0">
                <a:latin typeface="Days" pitchFamily="2" charset="0"/>
              </a:rPr>
              <a:t>ул</a:t>
            </a:r>
            <a:r>
              <a:rPr lang="ru-RU" sz="1400" dirty="0">
                <a:latin typeface="Days" pitchFamily="2" charset="0"/>
              </a:rPr>
              <a:t>. </a:t>
            </a:r>
            <a:r>
              <a:rPr lang="ru-RU" sz="1400" dirty="0" err="1">
                <a:latin typeface="Days" pitchFamily="2" charset="0"/>
              </a:rPr>
              <a:t>Дубининская</a:t>
            </a:r>
            <a:r>
              <a:rPr lang="ru-RU" sz="1400" dirty="0">
                <a:latin typeface="Days" pitchFamily="2" charset="0"/>
              </a:rPr>
              <a:t>, д.71</a:t>
            </a:r>
          </a:p>
          <a:p>
            <a:pPr algn="ctr"/>
            <a:r>
              <a:rPr lang="ru-RU" sz="1400" dirty="0">
                <a:latin typeface="Days" pitchFamily="2" charset="0"/>
              </a:rPr>
              <a:t>тел.: +7(985) 235-22-35</a:t>
            </a:r>
          </a:p>
          <a:p>
            <a:pPr algn="ctr"/>
            <a:r>
              <a:rPr lang="ru-RU" sz="1400" dirty="0">
                <a:latin typeface="Days" pitchFamily="2" charset="0"/>
              </a:rPr>
              <a:t>тел.: +7(495) 633-08-39</a:t>
            </a:r>
          </a:p>
          <a:p>
            <a:pPr algn="ctr"/>
            <a:r>
              <a:rPr lang="ru-RU" sz="1400" dirty="0">
                <a:latin typeface="Days" pitchFamily="2" charset="0"/>
              </a:rPr>
              <a:t>e-</a:t>
            </a:r>
            <a:r>
              <a:rPr lang="ru-RU" sz="1400" dirty="0" err="1">
                <a:latin typeface="Days" pitchFamily="2" charset="0"/>
              </a:rPr>
              <a:t>mail</a:t>
            </a:r>
            <a:r>
              <a:rPr lang="ru-RU" sz="1400" dirty="0">
                <a:latin typeface="Days" pitchFamily="2" charset="0"/>
              </a:rPr>
              <a:t>: </a:t>
            </a:r>
            <a:r>
              <a:rPr lang="ru-RU" sz="1400" dirty="0" smtClean="0">
                <a:latin typeface="Days" pitchFamily="2" charset="0"/>
              </a:rPr>
              <a:t>info.finteko@gmail.com</a:t>
            </a:r>
          </a:p>
          <a:p>
            <a:pPr algn="ctr"/>
            <a:r>
              <a:rPr lang="en-US" sz="1400" dirty="0" smtClean="0">
                <a:latin typeface="Days" pitchFamily="2" charset="0"/>
              </a:rPr>
              <a:t>www.finteko.com</a:t>
            </a:r>
            <a:endParaRPr lang="ru-RU" sz="1400" dirty="0">
              <a:latin typeface="Day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3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D:\01_INVEST\01_PROJ\01_MEGA\02_WORK\03_3DMAX\50_render\08_part_2016\20160224_\00_ОТБОР\01_PRINT\01_А4\00_20160224_1_01_cam015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01_INVEST\01_PROJ\01_MEGA\02_WORK\05_SVegas\03_Fot\01_logo\02_png\20150610_1_logo_f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536" y="621310"/>
            <a:ext cx="2448272" cy="71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11560" y="4012652"/>
            <a:ext cx="6336704" cy="923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Days" pitchFamily="2" charset="0"/>
              </a:rPr>
              <a:t>Тульская область, п. Заокский ул. Ленина д.58</a:t>
            </a:r>
          </a:p>
          <a:p>
            <a:pPr algn="ctr"/>
            <a:r>
              <a:rPr lang="ru-RU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Days" pitchFamily="2" charset="0"/>
              </a:rPr>
              <a:t>Тел: +7 (495) 767-62-92</a:t>
            </a:r>
          </a:p>
          <a:p>
            <a:pPr algn="ctr"/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Days" pitchFamily="2" charset="0"/>
              </a:rPr>
              <a:t>www.m2o2.ru</a:t>
            </a:r>
            <a:r>
              <a:rPr lang="ru-RU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Days" pitchFamily="2" charset="0"/>
              </a:rPr>
              <a:t> </a:t>
            </a:r>
            <a:endParaRPr lang="en-US" dirty="0" smtClean="0">
              <a:solidFill>
                <a:schemeClr val="accent5">
                  <a:lumMod val="20000"/>
                  <a:lumOff val="80000"/>
                </a:schemeClr>
              </a:solidFill>
              <a:latin typeface="Days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61254" y="195486"/>
            <a:ext cx="440689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dirty="0" smtClean="0">
                <a:solidFill>
                  <a:srgbClr val="00B050"/>
                </a:solidFill>
                <a:latin typeface="Days" pitchFamily="2" charset="0"/>
              </a:rPr>
              <a:t>Девелопер проекта</a:t>
            </a:r>
            <a:endParaRPr lang="en-US" sz="2500" dirty="0" smtClean="0">
              <a:solidFill>
                <a:srgbClr val="00B050"/>
              </a:solidFill>
              <a:latin typeface="Day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04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01_INVEST\01_PROJ\01_MEGA\02_WORK\03_3DMAX\50_render\08_part_2016\20160224_\00_ОТБОР\01_PRINT\01_А4\01_20160224_1_01_cam00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16216" y="4674170"/>
            <a:ext cx="2339280" cy="273844"/>
          </a:xfrm>
        </p:spPr>
        <p:txBody>
          <a:bodyPr/>
          <a:lstStyle/>
          <a:p>
            <a:fld id="{1F81EDC7-BBFC-439A-92C5-EEFDBC281198}" type="slidenum">
              <a:rPr lang="ru-RU" sz="200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2</a:t>
            </a:fld>
            <a:endParaRPr lang="ru-RU" sz="20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179512" y="3291830"/>
            <a:ext cx="2304256" cy="1224136"/>
          </a:xfrm>
          <a:prstGeom prst="wedgeRoundRectCallout">
            <a:avLst>
              <a:gd name="adj1" fmla="val 65931"/>
              <a:gd name="adj2" fmla="val 87083"/>
              <a:gd name="adj3" fmla="val 16667"/>
            </a:avLst>
          </a:prstGeom>
          <a:ln>
            <a:solidFill>
              <a:srgbClr val="FFFF6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Days" pitchFamily="2" charset="0"/>
              </a:rPr>
              <a:t>120 км </a:t>
            </a:r>
            <a:r>
              <a:rPr lang="ru-RU" sz="1400" dirty="0" smtClean="0">
                <a:solidFill>
                  <a:srgbClr val="00B050"/>
                </a:solidFill>
                <a:latin typeface="Days" pitchFamily="2" charset="0"/>
              </a:rPr>
              <a:t>от</a:t>
            </a:r>
            <a:r>
              <a:rPr lang="en-US" sz="1400" dirty="0" smtClean="0">
                <a:solidFill>
                  <a:srgbClr val="00B050"/>
                </a:solidFill>
                <a:latin typeface="Days" pitchFamily="2" charset="0"/>
              </a:rPr>
              <a:t> </a:t>
            </a:r>
            <a:r>
              <a:rPr lang="ru-RU" sz="1400" dirty="0" smtClean="0">
                <a:solidFill>
                  <a:srgbClr val="00B050"/>
                </a:solidFill>
                <a:latin typeface="Days" pitchFamily="2" charset="0"/>
              </a:rPr>
              <a:t>МКАД по Симферопольскому шоссе (М2)</a:t>
            </a:r>
            <a:endParaRPr lang="ru-RU" sz="1400" dirty="0" smtClean="0">
              <a:solidFill>
                <a:srgbClr val="00B050"/>
              </a:solidFill>
              <a:latin typeface="Days" pitchFamily="2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395536" y="231490"/>
            <a:ext cx="1728192" cy="648072"/>
          </a:xfrm>
          <a:prstGeom prst="wedgeRoundRectCallout">
            <a:avLst>
              <a:gd name="adj1" fmla="val 65488"/>
              <a:gd name="adj2" fmla="val -48908"/>
              <a:gd name="adj3" fmla="val 16667"/>
            </a:avLst>
          </a:prstGeom>
          <a:ln>
            <a:solidFill>
              <a:srgbClr val="FFFF6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Days" pitchFamily="2" charset="0"/>
              </a:rPr>
              <a:t>44 км </a:t>
            </a:r>
            <a:r>
              <a:rPr lang="ru-RU" sz="1400" dirty="0" smtClean="0">
                <a:solidFill>
                  <a:srgbClr val="00B050"/>
                </a:solidFill>
                <a:latin typeface="Days" pitchFamily="2" charset="0"/>
              </a:rPr>
              <a:t>от Тулы</a:t>
            </a: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6732240" y="3507854"/>
            <a:ext cx="2160240" cy="648072"/>
          </a:xfrm>
          <a:prstGeom prst="wedgeRoundRectCallout">
            <a:avLst>
              <a:gd name="adj1" fmla="val -74557"/>
              <a:gd name="adj2" fmla="val 60665"/>
              <a:gd name="adj3" fmla="val 16667"/>
            </a:avLst>
          </a:prstGeom>
          <a:ln>
            <a:solidFill>
              <a:srgbClr val="FF99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Days" pitchFamily="2" charset="0"/>
              </a:rPr>
              <a:t>5</a:t>
            </a: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Days" pitchFamily="2" charset="0"/>
              </a:rPr>
              <a:t> км </a:t>
            </a:r>
            <a:r>
              <a:rPr lang="ru-RU" sz="1400" dirty="0" smtClean="0">
                <a:solidFill>
                  <a:srgbClr val="00B050"/>
                </a:solidFill>
                <a:latin typeface="Days" pitchFamily="2" charset="0"/>
              </a:rPr>
              <a:t>от аэродрома </a:t>
            </a:r>
          </a:p>
          <a:p>
            <a:pPr algn="ctr"/>
            <a:r>
              <a:rPr lang="ru-RU" sz="1400" dirty="0" smtClean="0">
                <a:solidFill>
                  <a:srgbClr val="00B050"/>
                </a:solidFill>
                <a:latin typeface="Days" pitchFamily="2" charset="0"/>
              </a:rPr>
              <a:t>в Сонино</a:t>
            </a:r>
            <a:endParaRPr lang="ru-RU" sz="1400" dirty="0" smtClean="0">
              <a:solidFill>
                <a:srgbClr val="00B050"/>
              </a:solidFill>
              <a:latin typeface="Days" pitchFamily="2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732240" y="195486"/>
            <a:ext cx="2160240" cy="792088"/>
          </a:xfrm>
          <a:prstGeom prst="wedgeRoundRectCallout">
            <a:avLst>
              <a:gd name="adj1" fmla="val -59246"/>
              <a:gd name="adj2" fmla="val 115179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Days" pitchFamily="2" charset="0"/>
              </a:rPr>
              <a:t>Общая территория проекта </a:t>
            </a: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Days" pitchFamily="2" charset="0"/>
              </a:rPr>
              <a:t>900 Га</a:t>
            </a:r>
            <a:endParaRPr lang="ru-RU" sz="1400" dirty="0" smtClean="0">
              <a:solidFill>
                <a:schemeClr val="accent6">
                  <a:lumMod val="75000"/>
                </a:schemeClr>
              </a:solidFill>
              <a:latin typeface="Day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08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01_INVEST\01_PROJ\01_MEGA\02_WORK\03_3DMAX\50_render\08_part_2016\20160224_\00_ОТБОР\01_PRINT\01_А4\01_20160224_1_01_cam002.tif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8766" y="330210"/>
            <a:ext cx="8406468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Days" pitchFamily="2" charset="0"/>
                <a:ea typeface="Times New Roman" pitchFamily="18" charset="0"/>
                <a:cs typeface="Arial" pitchFamily="34" charset="0"/>
              </a:rPr>
              <a:t>Заокский район является </a:t>
            </a:r>
            <a:r>
              <a:rPr lang="ru-RU" sz="2400" dirty="0" smtClean="0">
                <a:solidFill>
                  <a:schemeClr val="bg1"/>
                </a:solidFill>
                <a:latin typeface="Days" pitchFamily="2" charset="0"/>
                <a:ea typeface="Times New Roman" pitchFamily="18" charset="0"/>
                <a:cs typeface="Arial" pitchFamily="34" charset="0"/>
              </a:rPr>
              <a:t>самым экологически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Days" pitchFamily="2" charset="0"/>
                <a:ea typeface="Times New Roman" pitchFamily="18" charset="0"/>
                <a:cs typeface="Arial" pitchFamily="34" charset="0"/>
              </a:rPr>
              <a:t>чистым районом</a:t>
            </a:r>
            <a:r>
              <a:rPr lang="ru-RU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Days" pitchFamily="2" charset="0"/>
                <a:ea typeface="Times New Roman" pitchFamily="18" charset="0"/>
                <a:cs typeface="Arial" pitchFamily="34" charset="0"/>
              </a:rPr>
              <a:t> Тульской области</a:t>
            </a:r>
            <a:endParaRPr lang="ru-RU" sz="2400" dirty="0">
              <a:solidFill>
                <a:schemeClr val="accent5">
                  <a:lumMod val="20000"/>
                  <a:lumOff val="80000"/>
                </a:schemeClr>
              </a:solidFill>
              <a:latin typeface="Days" pitchFamily="2" charset="0"/>
            </a:endParaRPr>
          </a:p>
        </p:txBody>
      </p:sp>
      <p:pic>
        <p:nvPicPr>
          <p:cNvPr id="8194" name="Picture 2" descr="F:\100_BACKUP\20151113_SNOTE_backup\01_PHONE\DCIM\20151220_Camera_SNOTE_7000\20150726_14403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13"/>
          <a:stretch/>
        </p:blipFill>
        <p:spPr bwMode="auto">
          <a:xfrm>
            <a:off x="5220072" y="2492857"/>
            <a:ext cx="3923928" cy="265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7457" y="1491630"/>
            <a:ext cx="7755649" cy="34778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fontAlgn="t"/>
            <a:r>
              <a:rPr lang="ru-RU" sz="2200" dirty="0">
                <a:solidFill>
                  <a:schemeClr val="accent5">
                    <a:lumMod val="20000"/>
                    <a:lumOff val="80000"/>
                  </a:schemeClr>
                </a:solidFill>
                <a:latin typeface="Days" pitchFamily="2" charset="0"/>
                <a:ea typeface="Times New Roman" pitchFamily="18" charset="0"/>
                <a:cs typeface="Arial" pitchFamily="34" charset="0"/>
              </a:rPr>
              <a:t>Природную красоту гармонично дополняют </a:t>
            </a:r>
            <a:endParaRPr lang="ru-RU" sz="2200" dirty="0" smtClean="0">
              <a:solidFill>
                <a:schemeClr val="accent5">
                  <a:lumMod val="20000"/>
                  <a:lumOff val="80000"/>
                </a:schemeClr>
              </a:solidFill>
              <a:latin typeface="Days" pitchFamily="2" charset="0"/>
              <a:ea typeface="Times New Roman" pitchFamily="18" charset="0"/>
              <a:cs typeface="Arial" pitchFamily="34" charset="0"/>
            </a:endParaRPr>
          </a:p>
          <a:p>
            <a:pPr fontAlgn="t"/>
            <a:r>
              <a:rPr lang="ru-RU" sz="22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Days" pitchFamily="2" charset="0"/>
                <a:ea typeface="Times New Roman" pitchFamily="18" charset="0"/>
                <a:cs typeface="Arial" pitchFamily="34" charset="0"/>
              </a:rPr>
              <a:t>объекты национального </a:t>
            </a:r>
            <a:r>
              <a:rPr lang="ru-RU" sz="2200" dirty="0">
                <a:solidFill>
                  <a:schemeClr val="accent5">
                    <a:lumMod val="20000"/>
                    <a:lumOff val="80000"/>
                  </a:schemeClr>
                </a:solidFill>
                <a:latin typeface="Days" pitchFamily="2" charset="0"/>
                <a:ea typeface="Times New Roman" pitchFamily="18" charset="0"/>
                <a:cs typeface="Arial" pitchFamily="34" charset="0"/>
              </a:rPr>
              <a:t>культурного наследия: </a:t>
            </a:r>
            <a:endParaRPr lang="en-US" sz="2200" dirty="0">
              <a:solidFill>
                <a:schemeClr val="accent5">
                  <a:lumMod val="20000"/>
                  <a:lumOff val="80000"/>
                </a:schemeClr>
              </a:solidFill>
              <a:latin typeface="Days" pitchFamily="2" charset="0"/>
              <a:ea typeface="Times New Roman" pitchFamily="18" charset="0"/>
              <a:cs typeface="Arial" pitchFamily="34" charset="0"/>
            </a:endParaRPr>
          </a:p>
          <a:p>
            <a:pPr fontAlgn="t">
              <a:lnSpc>
                <a:spcPct val="150000"/>
              </a:lnSpc>
            </a:pPr>
            <a:r>
              <a:rPr lang="ru-RU" sz="22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Days" pitchFamily="2" charset="0"/>
                <a:ea typeface="Times New Roman" pitchFamily="18" charset="0"/>
                <a:cs typeface="Arial" pitchFamily="34" charset="0"/>
              </a:rPr>
              <a:t>Музей-усадьба </a:t>
            </a:r>
            <a:r>
              <a:rPr lang="ru-RU" sz="2200" dirty="0" err="1" smtClean="0">
                <a:solidFill>
                  <a:schemeClr val="bg1"/>
                </a:solidFill>
                <a:latin typeface="Days" pitchFamily="2" charset="0"/>
                <a:ea typeface="Times New Roman" pitchFamily="18" charset="0"/>
                <a:cs typeface="Arial" pitchFamily="34" charset="0"/>
              </a:rPr>
              <a:t>Поленово</a:t>
            </a:r>
            <a:endParaRPr lang="en-US" sz="2200" dirty="0">
              <a:solidFill>
                <a:schemeClr val="accent5">
                  <a:lumMod val="20000"/>
                  <a:lumOff val="80000"/>
                </a:schemeClr>
              </a:solidFill>
              <a:latin typeface="Days" pitchFamily="2" charset="0"/>
              <a:ea typeface="Times New Roman" pitchFamily="18" charset="0"/>
              <a:cs typeface="Arial" pitchFamily="34" charset="0"/>
            </a:endParaRPr>
          </a:p>
          <a:p>
            <a:pPr fontAlgn="t">
              <a:lnSpc>
                <a:spcPct val="150000"/>
              </a:lnSpc>
            </a:pPr>
            <a:r>
              <a:rPr lang="ru-RU" sz="22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Days" pitchFamily="2" charset="0"/>
                <a:ea typeface="Times New Roman" pitchFamily="18" charset="0"/>
                <a:cs typeface="Arial" pitchFamily="34" charset="0"/>
              </a:rPr>
              <a:t>Музей-усадьба </a:t>
            </a:r>
            <a:r>
              <a:rPr lang="ru-RU" sz="2200" dirty="0" err="1" smtClean="0">
                <a:solidFill>
                  <a:schemeClr val="bg1"/>
                </a:solidFill>
                <a:latin typeface="Days" pitchFamily="2" charset="0"/>
                <a:ea typeface="Times New Roman" pitchFamily="18" charset="0"/>
                <a:cs typeface="Arial" pitchFamily="34" charset="0"/>
              </a:rPr>
              <a:t>Болотова</a:t>
            </a:r>
            <a:endParaRPr lang="en-US" sz="2200" dirty="0">
              <a:solidFill>
                <a:schemeClr val="accent5">
                  <a:lumMod val="20000"/>
                  <a:lumOff val="80000"/>
                </a:schemeClr>
              </a:solidFill>
              <a:latin typeface="Days" pitchFamily="2" charset="0"/>
              <a:ea typeface="Times New Roman" pitchFamily="18" charset="0"/>
              <a:cs typeface="Arial" pitchFamily="34" charset="0"/>
            </a:endParaRPr>
          </a:p>
          <a:p>
            <a:pPr fontAlgn="t">
              <a:lnSpc>
                <a:spcPct val="150000"/>
              </a:lnSpc>
            </a:pPr>
            <a:r>
              <a:rPr lang="ru-RU" sz="22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Days" pitchFamily="2" charset="0"/>
                <a:ea typeface="Times New Roman" pitchFamily="18" charset="0"/>
                <a:cs typeface="Arial" pitchFamily="34" charset="0"/>
              </a:rPr>
              <a:t>Музей-усадьба </a:t>
            </a:r>
            <a:r>
              <a:rPr lang="ru-RU" sz="2200" dirty="0" smtClean="0">
                <a:solidFill>
                  <a:schemeClr val="bg1"/>
                </a:solidFill>
                <a:latin typeface="Days" pitchFamily="2" charset="0"/>
                <a:ea typeface="Times New Roman" pitchFamily="18" charset="0"/>
                <a:cs typeface="Arial" pitchFamily="34" charset="0"/>
              </a:rPr>
              <a:t>Руднева</a:t>
            </a:r>
            <a:endParaRPr lang="ru-RU" sz="2200" dirty="0" smtClean="0">
              <a:solidFill>
                <a:schemeClr val="accent5">
                  <a:lumMod val="20000"/>
                  <a:lumOff val="80000"/>
                </a:schemeClr>
              </a:solidFill>
              <a:latin typeface="Days" pitchFamily="2" charset="0"/>
              <a:ea typeface="Times New Roman" pitchFamily="18" charset="0"/>
              <a:cs typeface="Arial" pitchFamily="34" charset="0"/>
            </a:endParaRPr>
          </a:p>
          <a:p>
            <a:pPr fontAlgn="t">
              <a:lnSpc>
                <a:spcPct val="150000"/>
              </a:lnSpc>
            </a:pPr>
            <a:r>
              <a:rPr lang="ru-RU" sz="2200" dirty="0">
                <a:solidFill>
                  <a:schemeClr val="bg1"/>
                </a:solidFill>
                <a:latin typeface="Days" pitchFamily="2" charset="0"/>
                <a:ea typeface="Times New Roman" pitchFamily="18" charset="0"/>
                <a:cs typeface="Arial" pitchFamily="34" charset="0"/>
              </a:rPr>
              <a:t>Приокско-Террасный</a:t>
            </a:r>
            <a:r>
              <a:rPr lang="ru-RU" sz="2200" dirty="0">
                <a:solidFill>
                  <a:schemeClr val="accent5">
                    <a:lumMod val="20000"/>
                    <a:lumOff val="80000"/>
                  </a:schemeClr>
                </a:solidFill>
                <a:latin typeface="Days" pitchFamily="2" charset="0"/>
                <a:ea typeface="Times New Roman" pitchFamily="18" charset="0"/>
                <a:cs typeface="Arial" pitchFamily="34" charset="0"/>
              </a:rPr>
              <a:t> </a:t>
            </a:r>
            <a:endParaRPr lang="ru-RU" sz="2200" dirty="0" smtClean="0">
              <a:solidFill>
                <a:schemeClr val="accent5">
                  <a:lumMod val="20000"/>
                  <a:lumOff val="80000"/>
                </a:schemeClr>
              </a:solidFill>
              <a:latin typeface="Days" pitchFamily="2" charset="0"/>
              <a:ea typeface="Times New Roman" pitchFamily="18" charset="0"/>
              <a:cs typeface="Arial" pitchFamily="34" charset="0"/>
            </a:endParaRPr>
          </a:p>
          <a:p>
            <a:pPr fontAlgn="t"/>
            <a:r>
              <a:rPr lang="ru-RU" sz="22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Days" pitchFamily="2" charset="0"/>
                <a:ea typeface="Times New Roman" pitchFamily="18" charset="0"/>
                <a:cs typeface="Arial" pitchFamily="34" charset="0"/>
              </a:rPr>
              <a:t>заповедник</a:t>
            </a:r>
            <a:endParaRPr lang="ru-RU" sz="2200" dirty="0">
              <a:solidFill>
                <a:schemeClr val="accent5">
                  <a:lumMod val="20000"/>
                  <a:lumOff val="80000"/>
                </a:schemeClr>
              </a:solidFill>
              <a:latin typeface="Days" pitchFamily="2" charset="0"/>
              <a:ea typeface="Times New Roman" pitchFamily="18" charset="0"/>
              <a:cs typeface="Arial" pitchFamily="34" charset="0"/>
            </a:endParaRPr>
          </a:p>
          <a:p>
            <a:pPr fontAlgn="t"/>
            <a:endParaRPr lang="ru-RU" sz="2200" dirty="0">
              <a:solidFill>
                <a:schemeClr val="accent5">
                  <a:lumMod val="20000"/>
                  <a:lumOff val="80000"/>
                </a:schemeClr>
              </a:solidFill>
              <a:latin typeface="Days" pitchFamily="2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16216" y="4674170"/>
            <a:ext cx="2339280" cy="2738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fld id="{1F81EDC7-BBFC-439A-92C5-EEFDBC281198}" type="slidenum">
              <a:rPr lang="ru-RU" sz="2000" smtClean="0">
                <a:solidFill>
                  <a:schemeClr val="bg1"/>
                </a:solidFill>
              </a:rPr>
              <a:t>3</a:t>
            </a:fld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94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01_INVEST\01_PROJ\01_MEGA\02_WORK\03_3DMAX\50_render\08_part_2016\20160224_\00_ОТБОР\01_PRINT\01_А4\02_20160224_1_01_cam005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123478"/>
            <a:ext cx="8784976" cy="15696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Days" pitchFamily="2" charset="0"/>
              </a:rPr>
              <a:t>М2о2</a:t>
            </a:r>
            <a:r>
              <a:rPr lang="ru-RU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Days" pitchFamily="2" charset="0"/>
              </a:rPr>
              <a:t> — </a:t>
            </a:r>
            <a:r>
              <a:rPr lang="ru-RU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Days" pitchFamily="2" charset="0"/>
              </a:rPr>
              <a:t>проект </a:t>
            </a:r>
            <a:r>
              <a:rPr lang="ru-RU" sz="2000" dirty="0" smtClean="0">
                <a:solidFill>
                  <a:schemeClr val="bg1"/>
                </a:solidFill>
                <a:latin typeface="Days" pitchFamily="2" charset="0"/>
              </a:rPr>
              <a:t>комплексного развития территории</a:t>
            </a:r>
            <a:r>
              <a:rPr lang="ru-RU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Days" pitchFamily="2" charset="0"/>
              </a:rPr>
              <a:t> в сфере спортивно-оздоровительного и этнографического </a:t>
            </a:r>
            <a:r>
              <a:rPr lang="ru-RU" sz="2000" dirty="0" smtClean="0">
                <a:solidFill>
                  <a:schemeClr val="bg1"/>
                </a:solidFill>
                <a:latin typeface="Days" pitchFamily="2" charset="0"/>
              </a:rPr>
              <a:t>туризма</a:t>
            </a:r>
            <a:r>
              <a:rPr lang="ru-RU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Days" pitchFamily="2" charset="0"/>
              </a:rPr>
              <a:t>, </a:t>
            </a:r>
            <a:r>
              <a:rPr lang="ru-RU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Days" pitchFamily="2" charset="0"/>
              </a:rPr>
              <a:t>агротуризма</a:t>
            </a:r>
            <a:r>
              <a:rPr lang="ru-RU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Days" pitchFamily="2" charset="0"/>
              </a:rPr>
              <a:t>, </a:t>
            </a:r>
            <a:r>
              <a:rPr lang="ru-RU" sz="2000" dirty="0" smtClean="0">
                <a:solidFill>
                  <a:schemeClr val="bg1"/>
                </a:solidFill>
                <a:latin typeface="Days" pitchFamily="2" charset="0"/>
              </a:rPr>
              <a:t>курортного развития </a:t>
            </a:r>
            <a:r>
              <a:rPr lang="ru-RU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Days" pitchFamily="2" charset="0"/>
              </a:rPr>
              <a:t>и социальной политики</a:t>
            </a:r>
            <a:endParaRPr lang="ru-RU" dirty="0">
              <a:solidFill>
                <a:schemeClr val="accent5">
                  <a:lumMod val="20000"/>
                  <a:lumOff val="80000"/>
                </a:schemeClr>
              </a:solidFill>
              <a:latin typeface="Days" pitchFamily="2" charset="0"/>
            </a:endParaRPr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16216" y="4674170"/>
            <a:ext cx="2339280" cy="273844"/>
          </a:xfrm>
        </p:spPr>
        <p:txBody>
          <a:bodyPr/>
          <a:lstStyle/>
          <a:p>
            <a:fld id="{1F81EDC7-BBFC-439A-92C5-EEFDBC281198}" type="slidenum">
              <a:rPr lang="ru-RU" sz="200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4</a:t>
            </a:fld>
            <a:endParaRPr lang="ru-RU" sz="20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2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01_INVEST\01_PROJ\01_MEGA\02_WORK\03_3DMAX\50_render\08_part_2016\20160224_\00_ОТБОР\01_PRINT\01_А4\02_20160224_1_01_cam005.tif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44194" y="195486"/>
            <a:ext cx="6455613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Days" pitchFamily="2" charset="0"/>
                <a:ea typeface="Times New Roman" pitchFamily="18" charset="0"/>
                <a:cs typeface="Arial" pitchFamily="34" charset="0"/>
              </a:rPr>
              <a:t>Всесезонные трассы для </a:t>
            </a:r>
            <a:r>
              <a:rPr lang="ru-RU" sz="2800" dirty="0" smtClean="0">
                <a:solidFill>
                  <a:schemeClr val="bg1"/>
                </a:solidFill>
                <a:latin typeface="Days" pitchFamily="2" charset="0"/>
                <a:ea typeface="Times New Roman" pitchFamily="18" charset="0"/>
                <a:cs typeface="Arial" pitchFamily="34" charset="0"/>
              </a:rPr>
              <a:t>лыж</a:t>
            </a:r>
            <a:r>
              <a:rPr lang="ru-RU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Days" pitchFamily="2" charset="0"/>
                <a:ea typeface="Times New Roman" pitchFamily="18" charset="0"/>
                <a:cs typeface="Arial" pitchFamily="34" charset="0"/>
              </a:rPr>
              <a:t>, 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Days" pitchFamily="2" charset="0"/>
                <a:ea typeface="Times New Roman" pitchFamily="18" charset="0"/>
                <a:cs typeface="Arial" pitchFamily="34" charset="0"/>
              </a:rPr>
              <a:t>бега</a:t>
            </a:r>
            <a:r>
              <a:rPr lang="ru-RU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Days" pitchFamily="2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ru-RU" sz="2800" dirty="0" smtClean="0">
                <a:solidFill>
                  <a:schemeClr val="bg1"/>
                </a:solidFill>
                <a:latin typeface="Days" pitchFamily="2" charset="0"/>
                <a:ea typeface="Times New Roman" pitchFamily="18" charset="0"/>
                <a:cs typeface="Arial" pitchFamily="34" charset="0"/>
              </a:rPr>
              <a:t>велосипедов</a:t>
            </a:r>
          </a:p>
        </p:txBody>
      </p:sp>
      <p:pic>
        <p:nvPicPr>
          <p:cNvPr id="11" name="Picture 3" descr="C:\Users\дизайнер\Downloads\huge_739fc0e4-4090-4a07-9ee1-b1948905bca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66"/>
          <a:stretch/>
        </p:blipFill>
        <p:spPr bwMode="auto">
          <a:xfrm>
            <a:off x="6228184" y="1348446"/>
            <a:ext cx="2722774" cy="1655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дизайнер\Desktop\laufe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167" y="2117364"/>
            <a:ext cx="4137963" cy="2758641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дизайнер\Downloads\lyzhi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75606"/>
            <a:ext cx="3096344" cy="21900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16216" y="4674170"/>
            <a:ext cx="2339280" cy="273844"/>
          </a:xfrm>
        </p:spPr>
        <p:txBody>
          <a:bodyPr/>
          <a:lstStyle/>
          <a:p>
            <a:fld id="{1F81EDC7-BBFC-439A-92C5-EEFDBC281198}" type="slidenum">
              <a:rPr lang="ru-RU" sz="200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5</a:t>
            </a:fld>
            <a:endParaRPr lang="ru-RU" sz="20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68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01_INVEST\01_PROJ\01_MEGA\02_WORK\03_3DMAX\50_render\08_part_2016\20160224_\00_ОТБОР\01_PRINT\01_А4\03_20160225_1_02_cam003.tif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267494"/>
            <a:ext cx="8208912" cy="6756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dirty="0" smtClean="0">
                <a:solidFill>
                  <a:schemeClr val="bg1"/>
                </a:solidFill>
                <a:latin typeface="Days" pitchFamily="2" charset="0"/>
              </a:rPr>
              <a:t>Маршруты терренкура</a:t>
            </a:r>
            <a:endParaRPr lang="ru-RU" sz="2800" dirty="0" smtClean="0">
              <a:solidFill>
                <a:schemeClr val="bg1"/>
              </a:solidFill>
              <a:latin typeface="Days" pitchFamily="2" charset="0"/>
            </a:endParaRPr>
          </a:p>
        </p:txBody>
      </p:sp>
      <p:pic>
        <p:nvPicPr>
          <p:cNvPr id="8" name="Picture 2" descr="C:\Users\дизайнер\Downloads\image1794587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12" y="2505274"/>
            <a:ext cx="2952329" cy="2361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www.heilbad-burgwies.at/fileadmin/user_upload/nordic_walking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03598"/>
            <a:ext cx="4320480" cy="28785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дизайнер\Desktop\Visit-Parikkala-Mikkiksen-tarinapolku-1024x67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2"/>
          <a:stretch/>
        </p:blipFill>
        <p:spPr bwMode="auto">
          <a:xfrm>
            <a:off x="5959928" y="2427734"/>
            <a:ext cx="2886650" cy="215123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16216" y="4674170"/>
            <a:ext cx="2339280" cy="273844"/>
          </a:xfrm>
        </p:spPr>
        <p:txBody>
          <a:bodyPr/>
          <a:lstStyle/>
          <a:p>
            <a:fld id="{1F81EDC7-BBFC-439A-92C5-EEFDBC281198}" type="slidenum">
              <a:rPr lang="ru-RU" sz="200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6</a:t>
            </a:fld>
            <a:endParaRPr lang="ru-RU" sz="20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2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01_INVEST\01_PROJ\01_MEGA\02_WORK\03_3DMAX\50_render\08_part_2016\20160224_\00_ОТБОР\01_PRINT\01_А4\06_20160224_1_01_cam007.tif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99792" y="195486"/>
            <a:ext cx="6048672" cy="954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Days" pitchFamily="2" charset="0"/>
              </a:rPr>
              <a:t>Трасса для </a:t>
            </a:r>
            <a:r>
              <a:rPr lang="ru-RU" sz="2800" dirty="0" smtClean="0">
                <a:solidFill>
                  <a:schemeClr val="bg1"/>
                </a:solidFill>
                <a:latin typeface="Days" pitchFamily="2" charset="0"/>
              </a:rPr>
              <a:t>снегоходов</a:t>
            </a:r>
            <a:r>
              <a:rPr lang="ru-RU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Days" pitchFamily="2" charset="0"/>
              </a:rPr>
              <a:t>, </a:t>
            </a:r>
          </a:p>
          <a:p>
            <a:r>
              <a:rPr lang="ru-RU" sz="2800" dirty="0" err="1" smtClean="0">
                <a:solidFill>
                  <a:schemeClr val="bg1"/>
                </a:solidFill>
                <a:latin typeface="Days" pitchFamily="2" charset="0"/>
              </a:rPr>
              <a:t>квадроциклов</a:t>
            </a:r>
            <a:endParaRPr lang="ru-RU" sz="2800" dirty="0" smtClean="0">
              <a:solidFill>
                <a:schemeClr val="bg1"/>
              </a:solidFill>
              <a:latin typeface="Days" pitchFamily="2" charset="0"/>
            </a:endParaRPr>
          </a:p>
        </p:txBody>
      </p:sp>
      <p:pic>
        <p:nvPicPr>
          <p:cNvPr id="6149" name="Picture 5" descr="http://snegohodov.ru/img/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60" y="2715766"/>
            <a:ext cx="5328592" cy="196458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Номер слайда 3"/>
          <p:cNvSpPr txBox="1">
            <a:spLocks/>
          </p:cNvSpPr>
          <p:nvPr/>
        </p:nvSpPr>
        <p:spPr>
          <a:xfrm>
            <a:off x="6516216" y="4674170"/>
            <a:ext cx="233928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81EDC7-BBFC-439A-92C5-EEFDBC281198}" type="slidenum">
              <a:rPr lang="ru-RU" sz="200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pPr/>
              <a:t>7</a:t>
            </a:fld>
            <a:endParaRPr lang="ru-RU" sz="20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90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01_INVEST\01_PROJ\01_MEGA\02_WORK\03_3DMAX\50_render\08_part_2016\20160224_\00_ОТБОР\01_PRINT\01_А4\07_20160225_1_01_cam018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51470"/>
            <a:ext cx="8208912" cy="13219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dirty="0" err="1" smtClean="0">
                <a:solidFill>
                  <a:schemeClr val="bg1"/>
                </a:solidFill>
                <a:latin typeface="Days" pitchFamily="2" charset="0"/>
              </a:rPr>
              <a:t>Агротуризм</a:t>
            </a:r>
            <a:r>
              <a:rPr lang="ru-RU" sz="2800" dirty="0" smtClean="0">
                <a:solidFill>
                  <a:schemeClr val="bg1"/>
                </a:solidFill>
                <a:latin typeface="Days" pitchFamily="2" charset="0"/>
              </a:rPr>
              <a:t> и развитие фермерских хозяйств </a:t>
            </a:r>
            <a:endParaRPr lang="ru-RU" sz="2800" dirty="0" smtClean="0">
              <a:solidFill>
                <a:schemeClr val="bg1"/>
              </a:solidFill>
              <a:latin typeface="Days" pitchFamily="2" charset="0"/>
            </a:endParaRPr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16216" y="4674170"/>
            <a:ext cx="2339280" cy="273844"/>
          </a:xfrm>
        </p:spPr>
        <p:txBody>
          <a:bodyPr/>
          <a:lstStyle/>
          <a:p>
            <a:fld id="{1F81EDC7-BBFC-439A-92C5-EEFDBC281198}" type="slidenum">
              <a:rPr lang="ru-RU" sz="200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8</a:t>
            </a:fld>
            <a:endParaRPr lang="ru-RU" sz="20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82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01_INVEST\01_PROJ\01_MEGA\02_WORK\03_3DMAX\50_render\08_part_2016\20160224_\00_ОТБОР\01_PRINT\01_А4\05_20160225_1_01_cam017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дизайнер\Desktop\maxresdefaul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27"/>
          <a:stretch/>
        </p:blipFill>
        <p:spPr bwMode="auto">
          <a:xfrm>
            <a:off x="305304" y="179671"/>
            <a:ext cx="3058406" cy="1534079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28456" y="261398"/>
            <a:ext cx="540060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Days" pitchFamily="2" charset="0"/>
              </a:rPr>
              <a:t>Уникальное географическое положение проекта позволяет создать </a:t>
            </a:r>
            <a:endParaRPr lang="en-US" dirty="0" smtClean="0">
              <a:solidFill>
                <a:schemeClr val="accent5">
                  <a:lumMod val="75000"/>
                </a:schemeClr>
              </a:solidFill>
              <a:latin typeface="Days" pitchFamily="2" charset="0"/>
            </a:endParaRPr>
          </a:p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Days" pitchFamily="2" charset="0"/>
              </a:rPr>
              <a:t>новый туристический маршрут – </a:t>
            </a:r>
            <a:endParaRPr lang="en-US" dirty="0" smtClean="0">
              <a:solidFill>
                <a:schemeClr val="accent5">
                  <a:lumMod val="75000"/>
                </a:schemeClr>
              </a:solidFill>
              <a:latin typeface="Days" pitchFamily="2" charset="0"/>
            </a:endParaRPr>
          </a:p>
          <a:p>
            <a:pPr algn="ctr"/>
            <a:r>
              <a:rPr lang="ru-RU" sz="2300" dirty="0" smtClean="0">
                <a:solidFill>
                  <a:srgbClr val="C45B58"/>
                </a:solidFill>
                <a:latin typeface="Days" pitchFamily="2" charset="0"/>
              </a:rPr>
              <a:t>сплав по р. </a:t>
            </a:r>
            <a:r>
              <a:rPr lang="ru-RU" sz="2300" dirty="0" err="1" smtClean="0">
                <a:solidFill>
                  <a:srgbClr val="C45B58"/>
                </a:solidFill>
                <a:latin typeface="Days" pitchFamily="2" charset="0"/>
              </a:rPr>
              <a:t>Выпрейка</a:t>
            </a:r>
            <a:r>
              <a:rPr lang="ru-RU" sz="2300" dirty="0" smtClean="0">
                <a:solidFill>
                  <a:srgbClr val="C45B58"/>
                </a:solidFill>
                <a:latin typeface="Days" pitchFamily="2" charset="0"/>
              </a:rPr>
              <a:t> до р. Ока</a:t>
            </a:r>
            <a:endParaRPr lang="ru-RU" sz="2300" dirty="0">
              <a:solidFill>
                <a:srgbClr val="C45B58"/>
              </a:solidFill>
              <a:latin typeface="Days" pitchFamily="2" charset="0"/>
            </a:endParaRP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16216" y="4674170"/>
            <a:ext cx="2339280" cy="273844"/>
          </a:xfrm>
        </p:spPr>
        <p:txBody>
          <a:bodyPr/>
          <a:lstStyle/>
          <a:p>
            <a:fld id="{1F81EDC7-BBFC-439A-92C5-EEFDBC281198}" type="slidenum">
              <a:rPr lang="ru-RU" sz="200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9</a:t>
            </a:fld>
            <a:endParaRPr lang="ru-RU" sz="20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14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E1E0D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E1E0D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E1E0D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182</Words>
  <Application>Microsoft Office PowerPoint</Application>
  <PresentationFormat>Экран (16:9)</PresentationFormat>
  <Paragraphs>49</Paragraphs>
  <Slides>12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gap</dc:creator>
  <cp:lastModifiedBy>gap</cp:lastModifiedBy>
  <cp:revision>26</cp:revision>
  <cp:lastPrinted>2016-02-25T22:25:04Z</cp:lastPrinted>
  <dcterms:created xsi:type="dcterms:W3CDTF">2016-02-25T18:27:13Z</dcterms:created>
  <dcterms:modified xsi:type="dcterms:W3CDTF">2016-02-25T22:26:29Z</dcterms:modified>
</cp:coreProperties>
</file>